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74" r:id="rId1"/>
  </p:sldMasterIdLst>
  <p:sldIdLst>
    <p:sldId id="256" r:id="rId2"/>
    <p:sldId id="262" r:id="rId3"/>
    <p:sldId id="266" r:id="rId4"/>
    <p:sldId id="263" r:id="rId5"/>
    <p:sldId id="306" r:id="rId6"/>
    <p:sldId id="264" r:id="rId7"/>
    <p:sldId id="260" r:id="rId8"/>
    <p:sldId id="270" r:id="rId9"/>
    <p:sldId id="276" r:id="rId10"/>
    <p:sldId id="259" r:id="rId11"/>
    <p:sldId id="267" r:id="rId12"/>
    <p:sldId id="305" r:id="rId13"/>
    <p:sldId id="268" r:id="rId14"/>
    <p:sldId id="269" r:id="rId15"/>
    <p:sldId id="271" r:id="rId16"/>
    <p:sldId id="272" r:id="rId17"/>
    <p:sldId id="273" r:id="rId18"/>
    <p:sldId id="274" r:id="rId19"/>
    <p:sldId id="258" r:id="rId20"/>
    <p:sldId id="275"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9" r:id="rId42"/>
    <p:sldId id="300" r:id="rId43"/>
    <p:sldId id="301" r:id="rId44"/>
    <p:sldId id="302" r:id="rId45"/>
    <p:sldId id="303" r:id="rId46"/>
    <p:sldId id="304" r:id="rId4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0A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14" y="67"/>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65B116BA-44CE-4904-9468-40C6EE73EC9C}" type="slidenum">
              <a:rPr lang="en-US" smtClean="0"/>
              <a:pPr/>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6231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C4BAF0-DCA2-4595-80C3-9B3AAB0AC653}" type="datetimeFigureOut">
              <a:rPr lang="en-US" smtClean="0"/>
              <a:pPr/>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116BA-44CE-4904-9468-40C6EE73EC9C}" type="slidenum">
              <a:rPr lang="en-US" smtClean="0"/>
              <a:pPr/>
              <a:t>‹#›</a:t>
            </a:fld>
            <a:endParaRPr lang="en-US"/>
          </a:p>
        </p:txBody>
      </p:sp>
    </p:spTree>
    <p:extLst>
      <p:ext uri="{BB962C8B-B14F-4D97-AF65-F5344CB8AC3E}">
        <p14:creationId xmlns:p14="http://schemas.microsoft.com/office/powerpoint/2010/main" val="3405562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07695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121855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spTree>
    <p:extLst>
      <p:ext uri="{BB962C8B-B14F-4D97-AF65-F5344CB8AC3E}">
        <p14:creationId xmlns:p14="http://schemas.microsoft.com/office/powerpoint/2010/main" val="3918693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344703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23694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8314800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668733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10972800" cy="1371600"/>
          </a:xfrm>
        </p:spPr>
        <p:txBody>
          <a:bodyPr/>
          <a:lstStyle/>
          <a:p>
            <a:r>
              <a:rPr lang="en-US"/>
              <a:t>Click to edit Master title style</a:t>
            </a:r>
            <a:endParaRPr lang="ru-RU"/>
          </a:p>
        </p:txBody>
      </p:sp>
      <p:sp>
        <p:nvSpPr>
          <p:cNvPr id="3" name="Table Placeholder 2"/>
          <p:cNvSpPr>
            <a:spLocks noGrp="1"/>
          </p:cNvSpPr>
          <p:nvPr>
            <p:ph type="tbl" idx="1"/>
          </p:nvPr>
        </p:nvSpPr>
        <p:spPr>
          <a:xfrm>
            <a:off x="609600" y="1981200"/>
            <a:ext cx="10972800" cy="3886200"/>
          </a:xfrm>
        </p:spPr>
        <p:txBody>
          <a:bodyPr/>
          <a:lstStyle/>
          <a:p>
            <a:pPr lvl="0"/>
            <a:endParaRPr lang="ru-RU" noProof="0"/>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7959E7DA-3625-47CE-B0AF-FF48DC42E775}"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2772312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spTree>
    <p:extLst>
      <p:ext uri="{BB962C8B-B14F-4D97-AF65-F5344CB8AC3E}">
        <p14:creationId xmlns:p14="http://schemas.microsoft.com/office/powerpoint/2010/main" val="3282665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0C4BAF0-DCA2-4595-80C3-9B3AAB0AC653}" type="datetimeFigureOut">
              <a:rPr lang="en-US" smtClean="0"/>
              <a:pPr/>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B116BA-44CE-4904-9468-40C6EE73EC9C}" type="slidenum">
              <a:rPr lang="en-US" smtClean="0"/>
              <a:pPr/>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419859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0C4BAF0-DCA2-4595-80C3-9B3AAB0AC653}" type="datetimeFigureOut">
              <a:rPr lang="en-US" smtClean="0"/>
              <a:pPr/>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116BA-44CE-4904-9468-40C6EE73EC9C}" type="slidenum">
              <a:rPr lang="en-US" smtClean="0"/>
              <a:pPr/>
              <a:t>‹#›</a:t>
            </a:fld>
            <a:endParaRPr lang="en-US"/>
          </a:p>
        </p:txBody>
      </p:sp>
    </p:spTree>
    <p:extLst>
      <p:ext uri="{BB962C8B-B14F-4D97-AF65-F5344CB8AC3E}">
        <p14:creationId xmlns:p14="http://schemas.microsoft.com/office/powerpoint/2010/main" val="27718016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0C4BAF0-DCA2-4595-80C3-9B3AAB0AC653}" type="datetimeFigureOut">
              <a:rPr lang="en-US" smtClean="0"/>
              <a:pPr/>
              <a:t>4/13/2021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B116BA-44CE-4904-9468-40C6EE73EC9C}" type="slidenum">
              <a:rPr lang="en-US" smtClean="0"/>
              <a:pPr/>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13535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0C4BAF0-DCA2-4595-80C3-9B3AAB0AC653}" type="datetimeFigureOut">
              <a:rPr lang="en-US" smtClean="0"/>
              <a:pPr/>
              <a:t>4/13/2021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B116BA-44CE-4904-9468-40C6EE73EC9C}" type="slidenum">
              <a:rPr lang="en-US" smtClean="0"/>
              <a:pPr/>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24132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C4BAF0-DCA2-4595-80C3-9B3AAB0AC653}" type="datetimeFigureOut">
              <a:rPr lang="en-US" smtClean="0"/>
              <a:pPr/>
              <a:t>4/13/2021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B116BA-44CE-4904-9468-40C6EE73EC9C}" type="slidenum">
              <a:rPr lang="en-US" smtClean="0"/>
              <a:pPr/>
              <a:t>‹#›</a:t>
            </a:fld>
            <a:endParaRPr lang="en-US"/>
          </a:p>
        </p:txBody>
      </p:sp>
    </p:spTree>
    <p:extLst>
      <p:ext uri="{BB962C8B-B14F-4D97-AF65-F5344CB8AC3E}">
        <p14:creationId xmlns:p14="http://schemas.microsoft.com/office/powerpoint/2010/main" val="187023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C4BAF0-DCA2-4595-80C3-9B3AAB0AC653}" type="datetimeFigureOut">
              <a:rPr lang="en-US" smtClean="0"/>
              <a:pPr/>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116BA-44CE-4904-9468-40C6EE73EC9C}" type="slidenum">
              <a:rPr lang="en-US" smtClean="0"/>
              <a:pPr/>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068940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0C4BAF0-DCA2-4595-80C3-9B3AAB0AC653}" type="datetimeFigureOut">
              <a:rPr lang="en-US" smtClean="0"/>
              <a:pPr/>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B116BA-44CE-4904-9468-40C6EE73EC9C}" type="slidenum">
              <a:rPr lang="en-US" smtClean="0"/>
              <a:pPr/>
              <a:t>‹#›</a:t>
            </a:fld>
            <a:endParaRPr lang="en-US"/>
          </a:p>
        </p:txBody>
      </p:sp>
    </p:spTree>
    <p:extLst>
      <p:ext uri="{BB962C8B-B14F-4D97-AF65-F5344CB8AC3E}">
        <p14:creationId xmlns:p14="http://schemas.microsoft.com/office/powerpoint/2010/main" val="616374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0C4BAF0-DCA2-4595-80C3-9B3AAB0AC653}" type="datetimeFigureOut">
              <a:rPr lang="en-US" smtClean="0"/>
              <a:pPr/>
              <a:t>4/13/2021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5B116BA-44CE-4904-9468-40C6EE73EC9C}" type="slidenum">
              <a:rPr lang="en-US" smtClean="0"/>
              <a:pPr/>
              <a:t>‹#›</a:t>
            </a:fld>
            <a:endParaRPr lang="en-US"/>
          </a:p>
        </p:txBody>
      </p:sp>
    </p:spTree>
    <p:extLst>
      <p:ext uri="{BB962C8B-B14F-4D97-AF65-F5344CB8AC3E}">
        <p14:creationId xmlns:p14="http://schemas.microsoft.com/office/powerpoint/2010/main" val="225548882"/>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 id="2147483689" r:id="rId15"/>
    <p:sldLayoutId id="2147483690" r:id="rId16"/>
    <p:sldLayoutId id="2147483691" r:id="rId17"/>
    <p:sldLayoutId id="2147483692" r:id="rId18"/>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44444-905E-49A4-87EF-024FF5973B1B}"/>
              </a:ext>
            </a:extLst>
          </p:cNvPr>
          <p:cNvSpPr>
            <a:spLocks noGrp="1"/>
          </p:cNvSpPr>
          <p:nvPr>
            <p:ph type="ctrTitle"/>
          </p:nvPr>
        </p:nvSpPr>
        <p:spPr>
          <a:xfrm>
            <a:off x="1961965" y="2201663"/>
            <a:ext cx="8096436" cy="1423409"/>
          </a:xfrm>
        </p:spPr>
        <p:txBody>
          <a:bodyPr>
            <a:noAutofit/>
          </a:bodyPr>
          <a:lstStyle/>
          <a:p>
            <a:r>
              <a:rPr lang="uk-UA" sz="3600" b="1" dirty="0" err="1"/>
              <a:t>Programul</a:t>
            </a:r>
            <a:r>
              <a:rPr lang="uk-UA" sz="3600" b="1" dirty="0"/>
              <a:t> „START </a:t>
            </a:r>
            <a:r>
              <a:rPr lang="uk-UA" sz="3600" b="1" dirty="0" err="1"/>
              <a:t>pentru</a:t>
            </a:r>
            <a:r>
              <a:rPr lang="uk-UA" sz="3600" b="1" dirty="0"/>
              <a:t> TINERI: </a:t>
            </a:r>
            <a:br>
              <a:rPr lang="en-US" sz="3600" b="1" dirty="0"/>
            </a:br>
            <a:r>
              <a:rPr lang="uk-UA" sz="3600" b="1" dirty="0"/>
              <a:t>o </a:t>
            </a:r>
            <a:r>
              <a:rPr lang="uk-UA" sz="3600" b="1" dirty="0" err="1"/>
              <a:t>afacere</a:t>
            </a:r>
            <a:r>
              <a:rPr lang="uk-UA" sz="3600" b="1" dirty="0"/>
              <a:t> </a:t>
            </a:r>
            <a:r>
              <a:rPr lang="uk-UA" sz="3600" b="1" dirty="0" err="1"/>
              <a:t>durabilă</a:t>
            </a:r>
            <a:r>
              <a:rPr lang="uk-UA" sz="3600" b="1" dirty="0"/>
              <a:t> </a:t>
            </a:r>
            <a:r>
              <a:rPr lang="uk-UA" sz="3600" b="1" dirty="0" err="1"/>
              <a:t>la</a:t>
            </a:r>
            <a:r>
              <a:rPr lang="uk-UA" sz="3600" b="1" dirty="0"/>
              <a:t> </a:t>
            </a:r>
            <a:r>
              <a:rPr lang="uk-UA" sz="3600" b="1" dirty="0" err="1"/>
              <a:t>tine</a:t>
            </a:r>
            <a:r>
              <a:rPr lang="uk-UA" sz="3600" b="1" dirty="0"/>
              <a:t> </a:t>
            </a:r>
            <a:r>
              <a:rPr lang="uk-UA" sz="3600" b="1" dirty="0" err="1"/>
              <a:t>acasă</a:t>
            </a:r>
            <a:r>
              <a:rPr lang="uk-UA" sz="3600" b="1" dirty="0"/>
              <a:t>”</a:t>
            </a:r>
            <a:endParaRPr lang="en-US" sz="3600" b="1" dirty="0"/>
          </a:p>
        </p:txBody>
      </p:sp>
      <p:sp>
        <p:nvSpPr>
          <p:cNvPr id="3" name="Subtitle 2">
            <a:extLst>
              <a:ext uri="{FF2B5EF4-FFF2-40B4-BE49-F238E27FC236}">
                <a16:creationId xmlns:a16="http://schemas.microsoft.com/office/drawing/2014/main" id="{BA2BCD04-FA9A-449D-A774-45A4E2DF06F3}"/>
              </a:ext>
            </a:extLst>
          </p:cNvPr>
          <p:cNvSpPr>
            <a:spLocks noGrp="1"/>
          </p:cNvSpPr>
          <p:nvPr>
            <p:ph type="subTitle" idx="1"/>
          </p:nvPr>
        </p:nvSpPr>
        <p:spPr>
          <a:xfrm>
            <a:off x="1524000" y="5819685"/>
            <a:ext cx="9144000" cy="617433"/>
          </a:xfrm>
        </p:spPr>
        <p:txBody>
          <a:bodyPr/>
          <a:lstStyle/>
          <a:p>
            <a:endParaRPr lang="en-US" dirty="0"/>
          </a:p>
        </p:txBody>
      </p:sp>
    </p:spTree>
    <p:extLst>
      <p:ext uri="{BB962C8B-B14F-4D97-AF65-F5344CB8AC3E}">
        <p14:creationId xmlns:p14="http://schemas.microsoft.com/office/powerpoint/2010/main" val="380855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130940-6733-4CC0-8DF0-2D4B04F89872}"/>
              </a:ext>
            </a:extLst>
          </p:cNvPr>
          <p:cNvSpPr>
            <a:spLocks noGrp="1"/>
          </p:cNvSpPr>
          <p:nvPr>
            <p:ph idx="1"/>
          </p:nvPr>
        </p:nvSpPr>
        <p:spPr>
          <a:xfrm>
            <a:off x="762000" y="1269999"/>
            <a:ext cx="10820400" cy="3852863"/>
          </a:xfrm>
        </p:spPr>
        <p:txBody>
          <a:bodyPr>
            <a:normAutofit/>
          </a:bodyPr>
          <a:lstStyle/>
          <a:p>
            <a:pPr algn="ctr">
              <a:buSzPct val="80000"/>
              <a:buNone/>
            </a:pPr>
            <a:r>
              <a:rPr lang="ro-MO" b="1" dirty="0">
                <a:solidFill>
                  <a:schemeClr val="accent6">
                    <a:lumMod val="75000"/>
                  </a:schemeClr>
                </a:solidFill>
              </a:rPr>
              <a:t>ROLUL PLANIFICĂRII</a:t>
            </a:r>
          </a:p>
          <a:p>
            <a:pPr>
              <a:buSzPct val="80000"/>
              <a:buFont typeface="Wingdings" pitchFamily="2" charset="2"/>
              <a:buChar char="q"/>
            </a:pPr>
            <a:r>
              <a:rPr lang="ro-MO" dirty="0"/>
              <a:t>Planificarea - îi determina pe manageri sa previzioneze viitorul întreprinderii și să anticipeze schimbările pentru a le putea face fata.</a:t>
            </a:r>
          </a:p>
          <a:p>
            <a:pPr>
              <a:buSzPct val="80000"/>
              <a:buFont typeface="Wingdings" pitchFamily="2" charset="2"/>
              <a:buChar char="q"/>
            </a:pPr>
            <a:r>
              <a:rPr lang="ro-MO" dirty="0"/>
              <a:t>Planificarea – identifică rezultatele de viitor, pe care firma dorește sa le obțină. </a:t>
            </a:r>
          </a:p>
          <a:p>
            <a:pPr>
              <a:buSzPct val="80000"/>
              <a:buFont typeface="Wingdings" pitchFamily="2" charset="2"/>
              <a:buChar char="q"/>
            </a:pPr>
            <a:r>
              <a:rPr lang="ro-MO" dirty="0"/>
              <a:t>Planul reprezintă mijloacele si instrumentele utilizate pentru  atingerea obiectivelor.</a:t>
            </a:r>
          </a:p>
          <a:p>
            <a:pPr>
              <a:buSzPct val="80000"/>
              <a:buFont typeface="Wingdings" pitchFamily="2" charset="2"/>
              <a:buChar char="q"/>
            </a:pPr>
            <a:r>
              <a:rPr lang="ro-MO" dirty="0"/>
              <a:t>Planul reprezintă o bază pentru organizarea, coordonarea şi controlul proceselor implicate în activitatea antreprenorială privind valorificarea oportunităţii economice.</a:t>
            </a:r>
          </a:p>
        </p:txBody>
      </p:sp>
    </p:spTree>
    <p:extLst>
      <p:ext uri="{BB962C8B-B14F-4D97-AF65-F5344CB8AC3E}">
        <p14:creationId xmlns:p14="http://schemas.microsoft.com/office/powerpoint/2010/main" val="10820594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171700" y="787400"/>
            <a:ext cx="7315200" cy="457200"/>
          </a:xfrm>
          <a:solidFill>
            <a:schemeClr val="bg1"/>
          </a:solidFill>
          <a:ln>
            <a:noFill/>
          </a:ln>
        </p:spPr>
        <p:style>
          <a:lnRef idx="1">
            <a:schemeClr val="accent5"/>
          </a:lnRef>
          <a:fillRef idx="2">
            <a:schemeClr val="accent5"/>
          </a:fillRef>
          <a:effectRef idx="1">
            <a:schemeClr val="accent5"/>
          </a:effectRef>
          <a:fontRef idx="minor">
            <a:schemeClr val="dk1"/>
          </a:fontRef>
        </p:style>
        <p:txBody>
          <a:bodyPr>
            <a:noAutofit/>
          </a:bodyPr>
          <a:lstStyle/>
          <a:p>
            <a:pPr algn="ctr" eaLnBrk="1" hangingPunct="1"/>
            <a:r>
              <a:rPr lang="ro-RO" sz="2800" b="1" dirty="0">
                <a:solidFill>
                  <a:schemeClr val="accent6">
                    <a:lumMod val="75000"/>
                  </a:schemeClr>
                </a:solidFill>
              </a:rPr>
              <a:t>CE REPREZINTĂ UN PLAN DE AFACERI</a:t>
            </a:r>
            <a:r>
              <a:rPr lang="ru-RU" sz="2800" b="1" dirty="0">
                <a:solidFill>
                  <a:schemeClr val="accent6">
                    <a:lumMod val="75000"/>
                  </a:schemeClr>
                </a:solidFill>
              </a:rPr>
              <a:t>?</a:t>
            </a:r>
            <a:r>
              <a:rPr lang="ro-RO" sz="2800" b="1" dirty="0">
                <a:solidFill>
                  <a:schemeClr val="accent6">
                    <a:lumMod val="75000"/>
                  </a:schemeClr>
                </a:solidFill>
              </a:rPr>
              <a:t> </a:t>
            </a:r>
            <a:endParaRPr lang="ru-RU" sz="2800" b="1" dirty="0">
              <a:solidFill>
                <a:schemeClr val="accent6">
                  <a:lumMod val="75000"/>
                </a:schemeClr>
              </a:solidFill>
            </a:endParaRPr>
          </a:p>
        </p:txBody>
      </p:sp>
      <p:sp>
        <p:nvSpPr>
          <p:cNvPr id="9219" name="Rectangle 3"/>
          <p:cNvSpPr>
            <a:spLocks noGrp="1" noChangeArrowheads="1"/>
          </p:cNvSpPr>
          <p:nvPr>
            <p:ph idx="1"/>
          </p:nvPr>
        </p:nvSpPr>
        <p:spPr>
          <a:xfrm>
            <a:off x="834501" y="1979720"/>
            <a:ext cx="10342486" cy="3703530"/>
          </a:xfrm>
          <a:ln w="38100" cmpd="dbl">
            <a:noFill/>
          </a:ln>
        </p:spPr>
        <p:txBody>
          <a:bodyPr>
            <a:noAutofit/>
          </a:bodyPr>
          <a:lstStyle/>
          <a:p>
            <a:pPr marL="609600" indent="-609600" eaLnBrk="1" hangingPunct="1">
              <a:lnSpc>
                <a:spcPct val="80000"/>
              </a:lnSpc>
              <a:buClr>
                <a:schemeClr val="tx1"/>
              </a:buClr>
              <a:buFont typeface="Wingdings" pitchFamily="2" charset="2"/>
              <a:buChar char="q"/>
            </a:pPr>
            <a:r>
              <a:rPr lang="ro-RO" sz="2600" dirty="0">
                <a:cs typeface="Arial" pitchFamily="34" charset="0"/>
              </a:rPr>
              <a:t>Planul de afaceri este un document în care sunt descrise obiectivele şi scopurile întreprinderii, demonstrându-se în detalii modalităţile de realizare a acestora;</a:t>
            </a:r>
          </a:p>
          <a:p>
            <a:pPr marL="609600" indent="-609600" eaLnBrk="1" hangingPunct="1">
              <a:lnSpc>
                <a:spcPct val="80000"/>
              </a:lnSpc>
              <a:buClr>
                <a:schemeClr val="tx1"/>
              </a:buClr>
              <a:buFont typeface="Wingdings" pitchFamily="2" charset="2"/>
              <a:buChar char="q"/>
            </a:pPr>
            <a:r>
              <a:rPr lang="ro-RO" sz="2600" dirty="0">
                <a:cs typeface="Arial" pitchFamily="34" charset="0"/>
              </a:rPr>
              <a:t>Planul de afaceri este un </a:t>
            </a:r>
            <a:r>
              <a:rPr lang="en-US" sz="2600" dirty="0">
                <a:cs typeface="Arial" pitchFamily="34" charset="0"/>
              </a:rPr>
              <a:t>instrument </a:t>
            </a:r>
            <a:r>
              <a:rPr lang="ro-MO" sz="2600" dirty="0">
                <a:cs typeface="Arial" pitchFamily="34" charset="0"/>
              </a:rPr>
              <a:t>de </a:t>
            </a:r>
            <a:r>
              <a:rPr lang="ro-MO" sz="2600" i="1" dirty="0">
                <a:solidFill>
                  <a:schemeClr val="accent6">
                    <a:lumMod val="75000"/>
                  </a:schemeClr>
                </a:solidFill>
                <a:cs typeface="Arial" pitchFamily="34" charset="0"/>
              </a:rPr>
              <a:t>proiectare</a:t>
            </a:r>
            <a:r>
              <a:rPr lang="ro-MO" sz="2600" dirty="0">
                <a:cs typeface="Arial" pitchFamily="34" charset="0"/>
              </a:rPr>
              <a:t> şi </a:t>
            </a:r>
            <a:r>
              <a:rPr lang="ro-MO" sz="2600" i="1" dirty="0">
                <a:solidFill>
                  <a:schemeClr val="accent6">
                    <a:lumMod val="75000"/>
                  </a:schemeClr>
                </a:solidFill>
                <a:cs typeface="Arial" pitchFamily="34" charset="0"/>
              </a:rPr>
              <a:t>promovare</a:t>
            </a:r>
            <a:r>
              <a:rPr lang="ro-MO" sz="2600" dirty="0">
                <a:solidFill>
                  <a:schemeClr val="accent6">
                    <a:lumMod val="75000"/>
                  </a:schemeClr>
                </a:solidFill>
                <a:cs typeface="Arial" pitchFamily="34" charset="0"/>
              </a:rPr>
              <a:t> </a:t>
            </a:r>
            <a:r>
              <a:rPr lang="ro-MO" sz="2600" dirty="0">
                <a:cs typeface="Arial" pitchFamily="34" charset="0"/>
              </a:rPr>
              <a:t>a unei afaceri noi sau de dezvoltare/extindere a unei afaceri existente;</a:t>
            </a:r>
          </a:p>
          <a:p>
            <a:pPr marL="609600" indent="-609600" eaLnBrk="1" hangingPunct="1">
              <a:lnSpc>
                <a:spcPct val="80000"/>
              </a:lnSpc>
              <a:buClr>
                <a:schemeClr val="tx1"/>
              </a:buClr>
              <a:buFont typeface="Wingdings" pitchFamily="2" charset="2"/>
              <a:buChar char="q"/>
            </a:pPr>
            <a:r>
              <a:rPr lang="ro-MO" sz="2600" dirty="0">
                <a:cs typeface="Arial" pitchFamily="34" charset="0"/>
              </a:rPr>
              <a:t>În planul de afaceri sunt determinate </a:t>
            </a:r>
            <a:r>
              <a:rPr lang="ro-MO" sz="2600" b="1" i="1" dirty="0">
                <a:solidFill>
                  <a:schemeClr val="accent2">
                    <a:lumMod val="75000"/>
                  </a:schemeClr>
                </a:solidFill>
                <a:cs typeface="Arial" pitchFamily="34" charset="0"/>
              </a:rPr>
              <a:t>obiectivele</a:t>
            </a:r>
            <a:r>
              <a:rPr lang="ro-MO" sz="2600" b="1" dirty="0">
                <a:solidFill>
                  <a:schemeClr val="accent2">
                    <a:lumMod val="75000"/>
                  </a:schemeClr>
                </a:solidFill>
                <a:cs typeface="Arial" pitchFamily="34" charset="0"/>
              </a:rPr>
              <a:t> şi </a:t>
            </a:r>
            <a:r>
              <a:rPr lang="ro-MO" sz="2600" b="1" i="1" dirty="0">
                <a:solidFill>
                  <a:schemeClr val="accent2">
                    <a:lumMod val="75000"/>
                  </a:schemeClr>
                </a:solidFill>
                <a:cs typeface="Arial" pitchFamily="34" charset="0"/>
              </a:rPr>
              <a:t>scopurile</a:t>
            </a:r>
            <a:r>
              <a:rPr lang="ro-MO" sz="2600" b="1" dirty="0">
                <a:solidFill>
                  <a:schemeClr val="accent2">
                    <a:lumMod val="75000"/>
                  </a:schemeClr>
                </a:solidFill>
                <a:cs typeface="Arial" pitchFamily="34" charset="0"/>
              </a:rPr>
              <a:t> </a:t>
            </a:r>
            <a:r>
              <a:rPr lang="ro-MO" sz="2600" dirty="0">
                <a:cs typeface="Arial" pitchFamily="34" charset="0"/>
              </a:rPr>
              <a:t>întreprinderii, </a:t>
            </a:r>
            <a:r>
              <a:rPr lang="ro-MO" sz="2600" i="1" dirty="0">
                <a:solidFill>
                  <a:schemeClr val="accent2">
                    <a:lumMod val="75000"/>
                  </a:schemeClr>
                </a:solidFill>
                <a:cs typeface="Arial" pitchFamily="34" charset="0"/>
              </a:rPr>
              <a:t>identificând şi structurând resursele materiale, financiare şi umane, precum și activităţile necesare</a:t>
            </a:r>
            <a:r>
              <a:rPr lang="ro-MO" sz="2600" dirty="0">
                <a:cs typeface="Arial" pitchFamily="34" charset="0"/>
              </a:rPr>
              <a:t>;</a:t>
            </a: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D979D7A-A78B-44B0-896D-3BC17E6879EC}"/>
              </a:ext>
            </a:extLst>
          </p:cNvPr>
          <p:cNvSpPr/>
          <p:nvPr/>
        </p:nvSpPr>
        <p:spPr>
          <a:xfrm>
            <a:off x="1145219" y="1619742"/>
            <a:ext cx="10111666" cy="3177793"/>
          </a:xfrm>
          <a:prstGeom prst="rect">
            <a:avLst/>
          </a:prstGeom>
        </p:spPr>
        <p:txBody>
          <a:bodyPr wrap="square">
            <a:spAutoFit/>
          </a:bodyPr>
          <a:lstStyle/>
          <a:p>
            <a:pPr marL="609600" indent="-609600">
              <a:lnSpc>
                <a:spcPct val="80000"/>
              </a:lnSpc>
              <a:buClr>
                <a:schemeClr val="tx1"/>
              </a:buClr>
              <a:buFont typeface="Wingdings" pitchFamily="2" charset="2"/>
              <a:buChar char="q"/>
            </a:pPr>
            <a:r>
              <a:rPr lang="ro-MO" sz="2500" dirty="0">
                <a:cs typeface="Arial" pitchFamily="34" charset="0"/>
              </a:rPr>
              <a:t>Planul de afaceri demonstrează că investiția este profitabilă și că merită să fie sprijinită de </a:t>
            </a:r>
            <a:r>
              <a:rPr lang="ro-MO" sz="2500" dirty="0" err="1">
                <a:cs typeface="Arial" pitchFamily="34" charset="0"/>
              </a:rPr>
              <a:t>potenţialii</a:t>
            </a:r>
            <a:r>
              <a:rPr lang="ro-MO" sz="2500" dirty="0">
                <a:cs typeface="Arial" pitchFamily="34" charset="0"/>
              </a:rPr>
              <a:t> donatori/</a:t>
            </a:r>
            <a:r>
              <a:rPr lang="ro-MO" sz="2500" dirty="0" err="1">
                <a:cs typeface="Arial" pitchFamily="34" charset="0"/>
              </a:rPr>
              <a:t>finanţatori</a:t>
            </a:r>
            <a:r>
              <a:rPr lang="ro-MO" sz="2500" dirty="0">
                <a:cs typeface="Arial" pitchFamily="34" charset="0"/>
              </a:rPr>
              <a:t>;</a:t>
            </a:r>
          </a:p>
          <a:p>
            <a:pPr marL="609600" indent="-609600">
              <a:lnSpc>
                <a:spcPct val="80000"/>
              </a:lnSpc>
              <a:buClr>
                <a:schemeClr val="tx1"/>
              </a:buClr>
            </a:pPr>
            <a:r>
              <a:rPr lang="ro-MO" sz="2500" dirty="0">
                <a:cs typeface="Arial" pitchFamily="34" charset="0"/>
              </a:rPr>
              <a:t>În planul de afaceri trebuie să se regăsească răspunsul </a:t>
            </a:r>
            <a:r>
              <a:rPr lang="ro-RO" sz="2500" dirty="0">
                <a:cs typeface="Arial" pitchFamily="34" charset="0"/>
              </a:rPr>
              <a:t>la următoarele întrebări:</a:t>
            </a:r>
          </a:p>
          <a:p>
            <a:pPr marL="609600" indent="-609600">
              <a:lnSpc>
                <a:spcPct val="80000"/>
              </a:lnSpc>
              <a:buClr>
                <a:schemeClr val="tx1"/>
              </a:buClr>
            </a:pPr>
            <a:endParaRPr lang="ro-RO" sz="2500" dirty="0">
              <a:cs typeface="Arial" pitchFamily="34" charset="0"/>
            </a:endParaRPr>
          </a:p>
          <a:p>
            <a:pPr marL="609600" indent="-609600">
              <a:lnSpc>
                <a:spcPct val="80000"/>
              </a:lnSpc>
              <a:buClr>
                <a:schemeClr val="tx1"/>
              </a:buClr>
            </a:pPr>
            <a:endParaRPr lang="ro-RO" sz="2500" dirty="0">
              <a:cs typeface="Arial" pitchFamily="34" charset="0"/>
            </a:endParaRPr>
          </a:p>
          <a:p>
            <a:pPr marL="609600" indent="-609600">
              <a:lnSpc>
                <a:spcPct val="80000"/>
              </a:lnSpc>
              <a:buClr>
                <a:schemeClr val="tx1"/>
              </a:buClr>
              <a:buFont typeface="Wingdings" pitchFamily="2" charset="2"/>
              <a:buChar char="ü"/>
            </a:pPr>
            <a:r>
              <a:rPr lang="ro-RO" sz="2500" b="1" dirty="0">
                <a:solidFill>
                  <a:srgbClr val="0000FF"/>
                </a:solidFill>
                <a:cs typeface="Arial" pitchFamily="34" charset="0"/>
              </a:rPr>
              <a:t>Ce</a:t>
            </a:r>
            <a:r>
              <a:rPr lang="ro-RO" sz="2500" dirty="0">
                <a:cs typeface="Arial" pitchFamily="34" charset="0"/>
              </a:rPr>
              <a:t> reprezintă afacerea in prezent </a:t>
            </a:r>
            <a:r>
              <a:rPr lang="ro-RO" sz="2500" dirty="0" err="1">
                <a:cs typeface="Arial" pitchFamily="34" charset="0"/>
              </a:rPr>
              <a:t>şi</a:t>
            </a:r>
            <a:r>
              <a:rPr lang="ro-RO" sz="2500" dirty="0">
                <a:cs typeface="Arial" pitchFamily="34" charset="0"/>
              </a:rPr>
              <a:t> ce vrem sa se </a:t>
            </a:r>
            <a:r>
              <a:rPr lang="ro-RO" sz="2500" dirty="0" err="1">
                <a:cs typeface="Arial" pitchFamily="34" charset="0"/>
              </a:rPr>
              <a:t>obţinem</a:t>
            </a:r>
            <a:r>
              <a:rPr lang="ro-RO" sz="2500" dirty="0">
                <a:cs typeface="Arial" pitchFamily="34" charset="0"/>
              </a:rPr>
              <a:t> pe viitor? </a:t>
            </a:r>
          </a:p>
          <a:p>
            <a:pPr marL="609600" indent="-609600">
              <a:lnSpc>
                <a:spcPct val="80000"/>
              </a:lnSpc>
              <a:buClr>
                <a:schemeClr val="tx1"/>
              </a:buClr>
              <a:buFont typeface="Wingdings" pitchFamily="2" charset="2"/>
              <a:buChar char="ü"/>
            </a:pPr>
            <a:r>
              <a:rPr lang="ro-RO" sz="2500" b="1" dirty="0">
                <a:solidFill>
                  <a:srgbClr val="0000FF"/>
                </a:solidFill>
                <a:cs typeface="Arial" pitchFamily="34" charset="0"/>
              </a:rPr>
              <a:t>Cum</a:t>
            </a:r>
            <a:r>
              <a:rPr lang="ro-RO" sz="2500" dirty="0">
                <a:solidFill>
                  <a:srgbClr val="0000FF"/>
                </a:solidFill>
                <a:cs typeface="Arial" pitchFamily="34" charset="0"/>
              </a:rPr>
              <a:t> </a:t>
            </a:r>
            <a:r>
              <a:rPr lang="ro-RO" sz="2500" b="1" dirty="0" err="1">
                <a:solidFill>
                  <a:srgbClr val="0000FF"/>
                </a:solidFill>
                <a:cs typeface="Arial" pitchFamily="34" charset="0"/>
              </a:rPr>
              <a:t>şi</a:t>
            </a:r>
            <a:r>
              <a:rPr lang="ro-RO" sz="2500" b="1" dirty="0">
                <a:solidFill>
                  <a:srgbClr val="0000FF"/>
                </a:solidFill>
                <a:cs typeface="Arial" pitchFamily="34" charset="0"/>
              </a:rPr>
              <a:t> când</a:t>
            </a:r>
            <a:r>
              <a:rPr lang="ro-RO" sz="2500" dirty="0">
                <a:cs typeface="Arial" pitchFamily="34" charset="0"/>
              </a:rPr>
              <a:t> se va realiza obiectivele propuse?</a:t>
            </a:r>
          </a:p>
          <a:p>
            <a:pPr marL="609600" indent="-609600">
              <a:lnSpc>
                <a:spcPct val="80000"/>
              </a:lnSpc>
              <a:buClr>
                <a:schemeClr val="tx1"/>
              </a:buClr>
              <a:buFont typeface="Wingdings" pitchFamily="2" charset="2"/>
              <a:buChar char="ü"/>
            </a:pPr>
            <a:r>
              <a:rPr lang="ro-RO" sz="2500" b="1" dirty="0">
                <a:solidFill>
                  <a:srgbClr val="0000FF"/>
                </a:solidFill>
                <a:cs typeface="Arial" pitchFamily="34" charset="0"/>
              </a:rPr>
              <a:t>Cine </a:t>
            </a:r>
            <a:r>
              <a:rPr lang="ro-RO" sz="2500" b="1" dirty="0" err="1">
                <a:solidFill>
                  <a:srgbClr val="0000FF"/>
                </a:solidFill>
                <a:cs typeface="Arial" pitchFamily="34" charset="0"/>
              </a:rPr>
              <a:t>şi</a:t>
            </a:r>
            <a:r>
              <a:rPr lang="ro-RO" sz="2500" b="1" dirty="0">
                <a:solidFill>
                  <a:srgbClr val="0000FF"/>
                </a:solidFill>
                <a:cs typeface="Arial" pitchFamily="34" charset="0"/>
              </a:rPr>
              <a:t> cum</a:t>
            </a:r>
            <a:r>
              <a:rPr lang="ro-RO" sz="2500" b="1" dirty="0">
                <a:cs typeface="Arial" pitchFamily="34" charset="0"/>
              </a:rPr>
              <a:t> </a:t>
            </a:r>
            <a:r>
              <a:rPr lang="ro-RO" sz="2500" dirty="0">
                <a:cs typeface="Arial" pitchFamily="34" charset="0"/>
              </a:rPr>
              <a:t>va realiza obiectivele?</a:t>
            </a:r>
          </a:p>
          <a:p>
            <a:pPr marL="609600" indent="-609600">
              <a:lnSpc>
                <a:spcPct val="80000"/>
              </a:lnSpc>
              <a:buClr>
                <a:schemeClr val="tx1"/>
              </a:buClr>
              <a:buFont typeface="Wingdings" pitchFamily="2" charset="2"/>
              <a:buChar char="ü"/>
            </a:pPr>
            <a:r>
              <a:rPr lang="ro-RO" sz="2500" b="1" dirty="0">
                <a:solidFill>
                  <a:srgbClr val="0000FF"/>
                </a:solidFill>
                <a:cs typeface="Arial" pitchFamily="34" charset="0"/>
              </a:rPr>
              <a:t>De care </a:t>
            </a:r>
            <a:r>
              <a:rPr lang="ro-RO" sz="2500" b="1" dirty="0" err="1">
                <a:solidFill>
                  <a:srgbClr val="0000FF"/>
                </a:solidFill>
                <a:cs typeface="Arial" pitchFamily="34" charset="0"/>
              </a:rPr>
              <a:t>şi</a:t>
            </a:r>
            <a:r>
              <a:rPr lang="ro-RO" sz="2500" b="1" dirty="0">
                <a:solidFill>
                  <a:srgbClr val="0000FF"/>
                </a:solidFill>
                <a:cs typeface="Arial" pitchFamily="34" charset="0"/>
              </a:rPr>
              <a:t> câte</a:t>
            </a:r>
            <a:r>
              <a:rPr lang="ro-RO" sz="2500" b="1" dirty="0">
                <a:cs typeface="Arial" pitchFamily="34" charset="0"/>
              </a:rPr>
              <a:t> </a:t>
            </a:r>
            <a:r>
              <a:rPr lang="ro-RO" sz="2500" dirty="0">
                <a:cs typeface="Arial" pitchFamily="34" charset="0"/>
              </a:rPr>
              <a:t>resurse este nevoie pentru realiza obiectivul propus? </a:t>
            </a:r>
          </a:p>
        </p:txBody>
      </p:sp>
    </p:spTree>
    <p:extLst>
      <p:ext uri="{BB962C8B-B14F-4D97-AF65-F5344CB8AC3E}">
        <p14:creationId xmlns:p14="http://schemas.microsoft.com/office/powerpoint/2010/main" val="3456743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86100" y="1282700"/>
            <a:ext cx="5689600" cy="457200"/>
          </a:xfrm>
          <a:solidFill>
            <a:schemeClr val="bg1"/>
          </a:solidFill>
          <a:ln>
            <a:noFill/>
          </a:ln>
        </p:spPr>
        <p:style>
          <a:lnRef idx="1">
            <a:schemeClr val="accent5"/>
          </a:lnRef>
          <a:fillRef idx="2">
            <a:schemeClr val="accent5"/>
          </a:fillRef>
          <a:effectRef idx="1">
            <a:schemeClr val="accent5"/>
          </a:effectRef>
          <a:fontRef idx="minor">
            <a:schemeClr val="dk1"/>
          </a:fontRef>
        </p:style>
        <p:txBody>
          <a:bodyPr>
            <a:noAutofit/>
          </a:bodyPr>
          <a:lstStyle/>
          <a:p>
            <a:pPr algn="ctr" eaLnBrk="1" hangingPunct="1"/>
            <a:r>
              <a:rPr lang="ro-RO" sz="2800" b="1" dirty="0">
                <a:solidFill>
                  <a:schemeClr val="accent6">
                    <a:lumMod val="75000"/>
                  </a:schemeClr>
                </a:solidFill>
              </a:rPr>
              <a:t>TIPURI DE PLANURI DE AFACERI</a:t>
            </a:r>
            <a:endParaRPr lang="ru-RU" sz="2800" b="1" dirty="0">
              <a:solidFill>
                <a:schemeClr val="accent6">
                  <a:lumMod val="75000"/>
                </a:schemeClr>
              </a:solidFill>
            </a:endParaRPr>
          </a:p>
        </p:txBody>
      </p:sp>
      <p:sp>
        <p:nvSpPr>
          <p:cNvPr id="16387" name="Rectangle 3"/>
          <p:cNvSpPr>
            <a:spLocks noGrp="1" noChangeArrowheads="1"/>
          </p:cNvSpPr>
          <p:nvPr>
            <p:ph idx="1"/>
          </p:nvPr>
        </p:nvSpPr>
        <p:spPr>
          <a:xfrm>
            <a:off x="508000" y="1905000"/>
            <a:ext cx="11277600" cy="4354514"/>
          </a:xfrm>
          <a:ln w="38100" cmpd="dbl">
            <a:noFill/>
          </a:ln>
        </p:spPr>
        <p:txBody>
          <a:bodyPr>
            <a:noAutofit/>
          </a:bodyPr>
          <a:lstStyle/>
          <a:p>
            <a:pPr marL="609600" indent="-609600" eaLnBrk="1" hangingPunct="1">
              <a:lnSpc>
                <a:spcPct val="80000"/>
              </a:lnSpc>
              <a:buFont typeface="Wingdings" pitchFamily="2" charset="2"/>
              <a:buChar char="q"/>
            </a:pPr>
            <a:r>
              <a:rPr lang="ro-RO" sz="2400" dirty="0">
                <a:latin typeface="Arial" pitchFamily="34" charset="0"/>
                <a:cs typeface="Arial" pitchFamily="34" charset="0"/>
              </a:rPr>
              <a:t>De regulă, î</a:t>
            </a:r>
            <a:r>
              <a:rPr lang="it-IT" sz="2400" dirty="0">
                <a:latin typeface="Arial" pitchFamily="34" charset="0"/>
                <a:cs typeface="Arial" pitchFamily="34" charset="0"/>
              </a:rPr>
              <a:t>n practic</a:t>
            </a:r>
            <a:r>
              <a:rPr lang="ro-RO" sz="2400" dirty="0">
                <a:latin typeface="Arial" pitchFamily="34" charset="0"/>
                <a:cs typeface="Arial" pitchFamily="34" charset="0"/>
              </a:rPr>
              <a:t>ă</a:t>
            </a:r>
            <a:r>
              <a:rPr lang="it-IT" sz="2400" dirty="0">
                <a:latin typeface="Arial" pitchFamily="34" charset="0"/>
                <a:cs typeface="Arial" pitchFamily="34" charset="0"/>
              </a:rPr>
              <a:t> exist</a:t>
            </a:r>
            <a:r>
              <a:rPr lang="ro-RO" sz="2400" dirty="0">
                <a:latin typeface="Arial" pitchFamily="34" charset="0"/>
                <a:cs typeface="Arial" pitchFamily="34" charset="0"/>
              </a:rPr>
              <a:t>ă</a:t>
            </a:r>
            <a:r>
              <a:rPr lang="it-IT" sz="2400" dirty="0">
                <a:latin typeface="Arial" pitchFamily="34" charset="0"/>
                <a:cs typeface="Arial" pitchFamily="34" charset="0"/>
              </a:rPr>
              <a:t> 3 tipuri de plan</a:t>
            </a:r>
            <a:r>
              <a:rPr lang="ro-RO" sz="2400" dirty="0">
                <a:latin typeface="Arial" pitchFamily="34" charset="0"/>
                <a:cs typeface="Arial" pitchFamily="34" charset="0"/>
              </a:rPr>
              <a:t>uri</a:t>
            </a:r>
            <a:r>
              <a:rPr lang="it-IT" sz="2400" dirty="0">
                <a:latin typeface="Arial" pitchFamily="34" charset="0"/>
                <a:cs typeface="Arial" pitchFamily="34" charset="0"/>
              </a:rPr>
              <a:t> de afaceri</a:t>
            </a:r>
            <a:r>
              <a:rPr lang="it-IT" sz="2400" i="1" dirty="0">
                <a:latin typeface="Arial" pitchFamily="34" charset="0"/>
                <a:cs typeface="Arial" pitchFamily="34" charset="0"/>
              </a:rPr>
              <a:t>:</a:t>
            </a:r>
          </a:p>
          <a:p>
            <a:pPr marL="609600" indent="-609600" eaLnBrk="1" hangingPunct="1">
              <a:lnSpc>
                <a:spcPct val="80000"/>
              </a:lnSpc>
              <a:buClr>
                <a:schemeClr val="tx1"/>
              </a:buClr>
              <a:buSzTx/>
              <a:buFont typeface="Wingdings" pitchFamily="2" charset="2"/>
              <a:buAutoNum type="arabicPeriod"/>
            </a:pPr>
            <a:r>
              <a:rPr lang="it-IT" sz="2400" b="1" dirty="0">
                <a:latin typeface="Arial" pitchFamily="34" charset="0"/>
                <a:cs typeface="Arial" pitchFamily="34" charset="0"/>
              </a:rPr>
              <a:t>Plan de afaceri sumar</a:t>
            </a:r>
            <a:r>
              <a:rPr lang="it-IT" sz="2400" dirty="0">
                <a:latin typeface="Arial" pitchFamily="34" charset="0"/>
                <a:cs typeface="Arial" pitchFamily="34" charset="0"/>
              </a:rPr>
              <a:t> – contine informatii de baz</a:t>
            </a:r>
            <a:r>
              <a:rPr lang="ro-RO" sz="2400" dirty="0">
                <a:latin typeface="Arial" pitchFamily="34" charset="0"/>
                <a:cs typeface="Arial" pitchFamily="34" charset="0"/>
              </a:rPr>
              <a:t>ă</a:t>
            </a:r>
            <a:r>
              <a:rPr lang="it-IT" sz="2400" dirty="0">
                <a:latin typeface="Arial" pitchFamily="34" charset="0"/>
                <a:cs typeface="Arial" pitchFamily="34" charset="0"/>
              </a:rPr>
              <a:t> privind afacerea, fiind expus pe 10 –15 pagini.</a:t>
            </a:r>
            <a:r>
              <a:rPr lang="it-IT" sz="2400" i="1" dirty="0">
                <a:latin typeface="Arial" pitchFamily="34" charset="0"/>
                <a:cs typeface="Arial" pitchFamily="34" charset="0"/>
              </a:rPr>
              <a:t> De regul</a:t>
            </a:r>
            <a:r>
              <a:rPr lang="ro-RO" sz="2400" i="1" dirty="0">
                <a:latin typeface="Arial" pitchFamily="34" charset="0"/>
                <a:cs typeface="Arial" pitchFamily="34" charset="0"/>
              </a:rPr>
              <a:t>ă</a:t>
            </a:r>
            <a:r>
              <a:rPr lang="it-IT" sz="2400" i="1" dirty="0">
                <a:latin typeface="Arial" pitchFamily="34" charset="0"/>
                <a:cs typeface="Arial" pitchFamily="34" charset="0"/>
              </a:rPr>
              <a:t>, se intocme</a:t>
            </a:r>
            <a:r>
              <a:rPr lang="ro-RO" sz="2400" i="1" dirty="0">
                <a:latin typeface="Arial" pitchFamily="34" charset="0"/>
                <a:cs typeface="Arial" pitchFamily="34" charset="0"/>
              </a:rPr>
              <a:t>ş</a:t>
            </a:r>
            <a:r>
              <a:rPr lang="it-IT" sz="2400" i="1" dirty="0">
                <a:latin typeface="Arial" pitchFamily="34" charset="0"/>
                <a:cs typeface="Arial" pitchFamily="34" charset="0"/>
              </a:rPr>
              <a:t>te </a:t>
            </a:r>
            <a:r>
              <a:rPr lang="ro-MO" sz="2400" i="1" dirty="0">
                <a:latin typeface="Arial" pitchFamily="34" charset="0"/>
                <a:cs typeface="Arial" pitchFamily="34" charset="0"/>
              </a:rPr>
              <a:t>la inițierea/consolidarea afacerii, </a:t>
            </a:r>
            <a:r>
              <a:rPr lang="it-IT" sz="2400" i="1" dirty="0">
                <a:latin typeface="Arial" pitchFamily="34" charset="0"/>
                <a:cs typeface="Arial" pitchFamily="34" charset="0"/>
              </a:rPr>
              <a:t>c</a:t>
            </a:r>
            <a:r>
              <a:rPr lang="ro-RO" sz="2400" i="1" dirty="0">
                <a:latin typeface="Arial" pitchFamily="34" charset="0"/>
                <a:cs typeface="Arial" pitchFamily="34" charset="0"/>
              </a:rPr>
              <a:t>î</a:t>
            </a:r>
            <a:r>
              <a:rPr lang="it-IT" sz="2400" i="1" dirty="0">
                <a:latin typeface="Arial" pitchFamily="34" charset="0"/>
                <a:cs typeface="Arial" pitchFamily="34" charset="0"/>
              </a:rPr>
              <a:t>nd m</a:t>
            </a:r>
            <a:r>
              <a:rPr lang="ro-RO" sz="2400" i="1" dirty="0">
                <a:latin typeface="Arial" pitchFamily="34" charset="0"/>
                <a:cs typeface="Arial" pitchFamily="34" charset="0"/>
              </a:rPr>
              <a:t>ă</a:t>
            </a:r>
            <a:r>
              <a:rPr lang="it-IT" sz="2400" i="1" dirty="0">
                <a:latin typeface="Arial" pitchFamily="34" charset="0"/>
                <a:cs typeface="Arial" pitchFamily="34" charset="0"/>
              </a:rPr>
              <a:t>rimea mijloacelor financiare necesare pentru realizarea </a:t>
            </a:r>
            <a:r>
              <a:rPr lang="ro-RO" sz="2400" i="1" dirty="0">
                <a:latin typeface="Arial" pitchFamily="34" charset="0"/>
                <a:cs typeface="Arial" pitchFamily="34" charset="0"/>
              </a:rPr>
              <a:t>proiect</a:t>
            </a:r>
            <a:r>
              <a:rPr lang="it-IT" sz="2400" i="1" dirty="0">
                <a:latin typeface="Arial" pitchFamily="34" charset="0"/>
                <a:cs typeface="Arial" pitchFamily="34" charset="0"/>
              </a:rPr>
              <a:t>ului este relativ mic</a:t>
            </a:r>
            <a:r>
              <a:rPr lang="ro-RO" sz="2400" i="1" dirty="0">
                <a:latin typeface="Arial" pitchFamily="34" charset="0"/>
                <a:cs typeface="Arial" pitchFamily="34" charset="0"/>
              </a:rPr>
              <a:t>ă</a:t>
            </a:r>
            <a:r>
              <a:rPr lang="it-IT" sz="2400" i="1" dirty="0">
                <a:latin typeface="Arial" pitchFamily="34" charset="0"/>
                <a:cs typeface="Arial" pitchFamily="34" charset="0"/>
              </a:rPr>
              <a:t> sau </a:t>
            </a:r>
            <a:r>
              <a:rPr lang="ro-MO" sz="2400" i="1" dirty="0">
                <a:latin typeface="Arial" pitchFamily="34" charset="0"/>
                <a:cs typeface="Arial" pitchFamily="34" charset="0"/>
              </a:rPr>
              <a:t>în cazul </a:t>
            </a:r>
            <a:r>
              <a:rPr lang="it-IT" sz="2400" i="1" dirty="0">
                <a:latin typeface="Arial" pitchFamily="34" charset="0"/>
                <a:cs typeface="Arial" pitchFamily="34" charset="0"/>
              </a:rPr>
              <a:t>c</a:t>
            </a:r>
            <a:r>
              <a:rPr lang="ro-RO" sz="2400" i="1" dirty="0">
                <a:latin typeface="Arial" pitchFamily="34" charset="0"/>
                <a:cs typeface="Arial" pitchFamily="34" charset="0"/>
              </a:rPr>
              <a:t>î</a:t>
            </a:r>
            <a:r>
              <a:rPr lang="it-IT" sz="2400" i="1" dirty="0">
                <a:latin typeface="Arial" pitchFamily="34" charset="0"/>
                <a:cs typeface="Arial" pitchFamily="34" charset="0"/>
              </a:rPr>
              <a:t>nd se efectueaz</a:t>
            </a:r>
            <a:r>
              <a:rPr lang="ro-RO" sz="2400" i="1" dirty="0">
                <a:latin typeface="Arial" pitchFamily="34" charset="0"/>
                <a:cs typeface="Arial" pitchFamily="34" charset="0"/>
              </a:rPr>
              <a:t>ă</a:t>
            </a:r>
            <a:r>
              <a:rPr lang="it-IT" sz="2400" i="1" dirty="0">
                <a:latin typeface="Arial" pitchFamily="34" charset="0"/>
                <a:cs typeface="Arial" pitchFamily="34" charset="0"/>
              </a:rPr>
              <a:t> o test</a:t>
            </a:r>
            <a:r>
              <a:rPr lang="ro-RO" sz="2400" i="1" dirty="0">
                <a:latin typeface="Arial" pitchFamily="34" charset="0"/>
                <a:cs typeface="Arial" pitchFamily="34" charset="0"/>
              </a:rPr>
              <a:t>a</a:t>
            </a:r>
            <a:r>
              <a:rPr lang="it-IT" sz="2400" i="1" dirty="0">
                <a:latin typeface="Arial" pitchFamily="34" charset="0"/>
                <a:cs typeface="Arial" pitchFamily="34" charset="0"/>
              </a:rPr>
              <a:t>r</a:t>
            </a:r>
            <a:r>
              <a:rPr lang="ro-RO" sz="2400" i="1" dirty="0">
                <a:latin typeface="Arial" pitchFamily="34" charset="0"/>
                <a:cs typeface="Arial" pitchFamily="34" charset="0"/>
              </a:rPr>
              <a:t>e</a:t>
            </a:r>
            <a:r>
              <a:rPr lang="it-IT" sz="2400" i="1" dirty="0">
                <a:latin typeface="Arial" pitchFamily="34" charset="0"/>
                <a:cs typeface="Arial" pitchFamily="34" charset="0"/>
              </a:rPr>
              <a:t> a mediului investitional.</a:t>
            </a:r>
          </a:p>
          <a:p>
            <a:pPr marL="609600" lvl="0" indent="-609600" eaLnBrk="1" hangingPunct="1">
              <a:lnSpc>
                <a:spcPct val="80000"/>
              </a:lnSpc>
              <a:buClr>
                <a:schemeClr val="tx1"/>
              </a:buClr>
              <a:buFont typeface="Wingdings" pitchFamily="2" charset="2"/>
              <a:buAutoNum type="arabicPeriod"/>
            </a:pPr>
            <a:r>
              <a:rPr lang="it-IT" sz="2400" b="1" dirty="0">
                <a:latin typeface="Arial" pitchFamily="34" charset="0"/>
                <a:cs typeface="Arial" pitchFamily="34" charset="0"/>
              </a:rPr>
              <a:t>Plan de afaceri </a:t>
            </a:r>
            <a:r>
              <a:rPr lang="ro-MO" sz="2400" b="1" dirty="0">
                <a:latin typeface="Arial" pitchFamily="34" charset="0"/>
                <a:cs typeface="Arial" pitchFamily="34" charset="0"/>
              </a:rPr>
              <a:t>operațional </a:t>
            </a:r>
            <a:r>
              <a:rPr lang="it-IT" sz="2400" dirty="0">
                <a:latin typeface="Arial" pitchFamily="34" charset="0"/>
                <a:cs typeface="Arial" pitchFamily="34" charset="0"/>
              </a:rPr>
              <a:t>– compus din 2</a:t>
            </a:r>
            <a:r>
              <a:rPr lang="ro-MO" sz="2400" dirty="0">
                <a:latin typeface="Arial" pitchFamily="34" charset="0"/>
                <a:cs typeface="Arial" pitchFamily="34" charset="0"/>
              </a:rPr>
              <a:t>0</a:t>
            </a:r>
            <a:r>
              <a:rPr lang="it-IT" sz="2400" dirty="0">
                <a:latin typeface="Arial" pitchFamily="34" charset="0"/>
                <a:cs typeface="Arial" pitchFamily="34" charset="0"/>
              </a:rPr>
              <a:t> – </a:t>
            </a:r>
            <a:r>
              <a:rPr lang="ro-MO" sz="2400" dirty="0">
                <a:latin typeface="Arial" pitchFamily="34" charset="0"/>
                <a:cs typeface="Arial" pitchFamily="34" charset="0"/>
              </a:rPr>
              <a:t>35</a:t>
            </a:r>
            <a:r>
              <a:rPr lang="it-IT" sz="2400" dirty="0">
                <a:latin typeface="Arial" pitchFamily="34" charset="0"/>
                <a:cs typeface="Arial" pitchFamily="34" charset="0"/>
              </a:rPr>
              <a:t> pagini </a:t>
            </a:r>
            <a:r>
              <a:rPr lang="ro-RO" sz="2400" dirty="0">
                <a:latin typeface="Arial" pitchFamily="34" charset="0"/>
                <a:cs typeface="Arial" pitchFamily="34" charset="0"/>
              </a:rPr>
              <a:t>î</a:t>
            </a:r>
            <a:r>
              <a:rPr lang="it-IT" sz="2400" dirty="0">
                <a:latin typeface="Arial" pitchFamily="34" charset="0"/>
                <a:cs typeface="Arial" pitchFamily="34" charset="0"/>
              </a:rPr>
              <a:t>n care se descrie detaliat </a:t>
            </a:r>
            <a:r>
              <a:rPr lang="ro-MO" sz="2400" dirty="0">
                <a:latin typeface="Arial" pitchFamily="34" charset="0"/>
                <a:cs typeface="Arial" pitchFamily="34" charset="0"/>
              </a:rPr>
              <a:t>partea de implementare a activităților ce conduc la atingerea scopului și a obiectivelor propuse.</a:t>
            </a:r>
            <a:endParaRPr lang="ro-RO" sz="2400" i="1" dirty="0">
              <a:latin typeface="Arial" pitchFamily="34" charset="0"/>
              <a:cs typeface="Arial" pitchFamily="34" charset="0"/>
            </a:endParaRPr>
          </a:p>
          <a:p>
            <a:pPr marL="609600" lvl="0" indent="-609600" eaLnBrk="1" hangingPunct="1">
              <a:lnSpc>
                <a:spcPct val="80000"/>
              </a:lnSpc>
              <a:buClr>
                <a:schemeClr val="tx1"/>
              </a:buClr>
              <a:buNone/>
            </a:pPr>
            <a:r>
              <a:rPr lang="ro-RO" sz="2400" b="1" i="1" dirty="0">
                <a:latin typeface="Arial" pitchFamily="34" charset="0"/>
                <a:cs typeface="Arial" pitchFamily="34" charset="0"/>
              </a:rPr>
              <a:t>3.    Plan de afaceri </a:t>
            </a:r>
            <a:r>
              <a:rPr lang="ro-MO" sz="2400" b="1" i="1" dirty="0">
                <a:latin typeface="Arial" pitchFamily="34" charset="0"/>
                <a:cs typeface="Arial" pitchFamily="34" charset="0"/>
              </a:rPr>
              <a:t>strategic </a:t>
            </a:r>
            <a:r>
              <a:rPr lang="ro-MO" sz="2400" dirty="0">
                <a:latin typeface="Arial" pitchFamily="34" charset="0"/>
                <a:cs typeface="Arial" pitchFamily="34" charset="0"/>
              </a:rPr>
              <a:t>- </a:t>
            </a:r>
            <a:r>
              <a:rPr lang="ro-MO" sz="2400" i="1" dirty="0">
                <a:latin typeface="Arial" pitchFamily="34" charset="0"/>
                <a:cs typeface="Arial" pitchFamily="34" charset="0"/>
              </a:rPr>
              <a:t>este un plan desfăşurat, unde in detalii se descriu sarcinile fiecărei subdiviziuni</a:t>
            </a:r>
            <a:r>
              <a:rPr lang="ro-MO" sz="2400" dirty="0">
                <a:latin typeface="Arial" pitchFamily="34" charset="0"/>
                <a:cs typeface="Arial" pitchFamily="34" charset="0"/>
              </a:rPr>
              <a:t> atunci când trebuie să fie luate decizii importante cu privire la dezvoltarea afacerii.</a:t>
            </a:r>
          </a:p>
          <a:p>
            <a:pPr marL="609600" indent="-609600" eaLnBrk="1" hangingPunct="1">
              <a:lnSpc>
                <a:spcPct val="80000"/>
              </a:lnSpc>
              <a:buClr>
                <a:schemeClr val="tx1"/>
              </a:buClr>
              <a:buSzTx/>
              <a:buNone/>
            </a:pPr>
            <a:endParaRPr lang="ro-RO" sz="2400" i="1"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73300" y="1028700"/>
            <a:ext cx="8331200" cy="381001"/>
          </a:xfrm>
          <a:solidFill>
            <a:schemeClr val="bg1"/>
          </a:solidFill>
          <a:ln>
            <a:noFill/>
          </a:ln>
        </p:spPr>
        <p:style>
          <a:lnRef idx="1">
            <a:schemeClr val="accent5"/>
          </a:lnRef>
          <a:fillRef idx="2">
            <a:schemeClr val="accent5"/>
          </a:fillRef>
          <a:effectRef idx="1">
            <a:schemeClr val="accent5"/>
          </a:effectRef>
          <a:fontRef idx="minor">
            <a:schemeClr val="dk1"/>
          </a:fontRef>
        </p:style>
        <p:txBody>
          <a:bodyPr>
            <a:noAutofit/>
          </a:bodyPr>
          <a:lstStyle/>
          <a:p>
            <a:pPr algn="ctr" eaLnBrk="1" hangingPunct="1"/>
            <a:r>
              <a:rPr lang="ro-RO" sz="2800" b="1" dirty="0">
                <a:solidFill>
                  <a:schemeClr val="accent6">
                    <a:lumMod val="75000"/>
                  </a:schemeClr>
                </a:solidFill>
              </a:rPr>
              <a:t>SCOPUL ELABORĂRII PLANULUI DE AFACERI  </a:t>
            </a:r>
            <a:endParaRPr lang="ru-RU" sz="2800" b="1" dirty="0">
              <a:solidFill>
                <a:schemeClr val="accent6">
                  <a:lumMod val="75000"/>
                </a:schemeClr>
              </a:solidFill>
            </a:endParaRPr>
          </a:p>
        </p:txBody>
      </p:sp>
      <p:sp>
        <p:nvSpPr>
          <p:cNvPr id="19459" name="Rectangle 3"/>
          <p:cNvSpPr>
            <a:spLocks noGrp="1" noChangeArrowheads="1"/>
          </p:cNvSpPr>
          <p:nvPr>
            <p:ph idx="1"/>
          </p:nvPr>
        </p:nvSpPr>
        <p:spPr>
          <a:xfrm>
            <a:off x="781234" y="1460500"/>
            <a:ext cx="11156765" cy="5092700"/>
          </a:xfrm>
          <a:ln w="38100" cmpd="dbl">
            <a:noFill/>
          </a:ln>
        </p:spPr>
        <p:txBody>
          <a:bodyPr>
            <a:normAutofit fontScale="92500" lnSpcReduction="10000"/>
          </a:bodyPr>
          <a:lstStyle/>
          <a:p>
            <a:pPr eaLnBrk="1" hangingPunct="1">
              <a:lnSpc>
                <a:spcPct val="80000"/>
              </a:lnSpc>
              <a:buFont typeface="Wingdings" pitchFamily="2" charset="2"/>
              <a:buChar char="q"/>
            </a:pPr>
            <a:r>
              <a:rPr lang="ro-MO" dirty="0">
                <a:latin typeface="Arial" pitchFamily="34" charset="0"/>
                <a:cs typeface="Arial" pitchFamily="34" charset="0"/>
              </a:rPr>
              <a:t> Pentru elaborarea unui plan de afaceri care ar corespunde integral necesităţilor la    realizării afacerii, este necesar identificarea  scopului elaborării planului de afaceri. </a:t>
            </a:r>
          </a:p>
          <a:p>
            <a:pPr eaLnBrk="1" hangingPunct="1">
              <a:lnSpc>
                <a:spcPct val="80000"/>
              </a:lnSpc>
              <a:buFont typeface="Wingdings" pitchFamily="2" charset="2"/>
              <a:buChar char="q"/>
            </a:pPr>
            <a:r>
              <a:rPr lang="ro-RO" dirty="0">
                <a:latin typeface="Arial" pitchFamily="34" charset="0"/>
                <a:cs typeface="Arial" pitchFamily="34" charset="0"/>
              </a:rPr>
              <a:t> Scopuri specifice la elaborarea Planului de afaceri:</a:t>
            </a:r>
            <a:endParaRPr lang="ro-RO" b="1" dirty="0">
              <a:latin typeface="Arial" pitchFamily="34" charset="0"/>
              <a:cs typeface="Arial" pitchFamily="34" charset="0"/>
            </a:endParaRPr>
          </a:p>
          <a:p>
            <a:pPr eaLnBrk="1" hangingPunct="1"/>
            <a:r>
              <a:rPr lang="ro-RO" b="1" i="1" dirty="0">
                <a:solidFill>
                  <a:schemeClr val="accent2">
                    <a:lumMod val="75000"/>
                  </a:schemeClr>
                </a:solidFill>
                <a:latin typeface="Arial" pitchFamily="34" charset="0"/>
                <a:cs typeface="Arial" pitchFamily="34" charset="0"/>
              </a:rPr>
              <a:t>Inițierea /dezvoltarea afacerii </a:t>
            </a:r>
            <a:r>
              <a:rPr lang="ro-RO" b="1" dirty="0">
                <a:latin typeface="Arial" pitchFamily="34" charset="0"/>
                <a:cs typeface="Arial" pitchFamily="34" charset="0"/>
              </a:rPr>
              <a:t>- </a:t>
            </a:r>
            <a:r>
              <a:rPr lang="ro-RO" dirty="0">
                <a:latin typeface="Arial" pitchFamily="34" charset="0"/>
                <a:cs typeface="Arial" pitchFamily="34" charset="0"/>
              </a:rPr>
              <a:t>pentru a stabili un plan de acţiuni care permite să fie evaluată profitabilitatea, identificând mijloacele necesare (financiare, materiale și umane) și stabilind din timp căile </a:t>
            </a:r>
            <a:r>
              <a:rPr lang="ro-RO" b="1" dirty="0">
                <a:latin typeface="Arial" pitchFamily="34" charset="0"/>
                <a:cs typeface="Arial" pitchFamily="34" charset="0"/>
              </a:rPr>
              <a:t>de atingere a scopului. </a:t>
            </a:r>
          </a:p>
          <a:p>
            <a:pPr eaLnBrk="1" hangingPunct="1"/>
            <a:r>
              <a:rPr lang="ro-RO" b="1" i="1" dirty="0">
                <a:solidFill>
                  <a:schemeClr val="accent2">
                    <a:lumMod val="75000"/>
                  </a:schemeClr>
                </a:solidFill>
                <a:latin typeface="Arial" pitchFamily="34" charset="0"/>
                <a:cs typeface="Arial" pitchFamily="34" charset="0"/>
              </a:rPr>
              <a:t>Obţinerea un credit bancar </a:t>
            </a:r>
            <a:r>
              <a:rPr lang="ro-RO" b="1" dirty="0">
                <a:latin typeface="Arial" pitchFamily="34" charset="0"/>
                <a:cs typeface="Arial" pitchFamily="34" charset="0"/>
              </a:rPr>
              <a:t>- </a:t>
            </a:r>
            <a:r>
              <a:rPr lang="ro-RO" dirty="0">
                <a:latin typeface="Arial" pitchFamily="34" charset="0"/>
                <a:cs typeface="Arial" pitchFamily="34" charset="0"/>
              </a:rPr>
              <a:t>prezentarea planului de afaceri este o condiţie obligatorie a instituţii financiare. În planul de afaceri accentul se va pune pe stabilitatea financiară și </a:t>
            </a:r>
            <a:r>
              <a:rPr lang="ro-MO" dirty="0">
                <a:latin typeface="Arial" pitchFamily="34" charset="0"/>
                <a:cs typeface="Arial" pitchFamily="34" charset="0"/>
              </a:rPr>
              <a:t>garanţiile  acceptate de bancă în mărime suficientă, adică mai mare decât suma creditului.</a:t>
            </a:r>
          </a:p>
          <a:p>
            <a:pPr eaLnBrk="1" hangingPunct="1"/>
            <a:r>
              <a:rPr lang="ro-MO" b="1" i="1" dirty="0">
                <a:solidFill>
                  <a:schemeClr val="accent2">
                    <a:lumMod val="75000"/>
                  </a:schemeClr>
                </a:solidFill>
                <a:latin typeface="Arial" pitchFamily="34" charset="0"/>
                <a:cs typeface="Arial" pitchFamily="34" charset="0"/>
              </a:rPr>
              <a:t>Atragere de investiţii </a:t>
            </a:r>
            <a:r>
              <a:rPr lang="ro-MO" b="1" dirty="0">
                <a:latin typeface="Arial" pitchFamily="34" charset="0"/>
                <a:cs typeface="Arial" pitchFamily="34" charset="0"/>
              </a:rPr>
              <a:t>- </a:t>
            </a:r>
            <a:r>
              <a:rPr lang="ro-MO" dirty="0">
                <a:latin typeface="Arial" pitchFamily="34" charset="0"/>
                <a:cs typeface="Arial" pitchFamily="34" charset="0"/>
              </a:rPr>
              <a:t>orice investitor, înainte de a efectua investiţii, va analiza situaţia la întreprinderea in care investeşte pentru a evalua profitabilitatea ori viabilitatea investiției. În cazul în care adresantul este un fond de risc, descrierea va fi focusată o cotă din capitalul social pentru asigurarea viitoarei implicări a reprezentanţilor fondurilor de risc în managementul afaceri.</a:t>
            </a:r>
          </a:p>
          <a:p>
            <a:pPr lvl="2" eaLnBrk="1" hangingPunct="1">
              <a:lnSpc>
                <a:spcPct val="90000"/>
              </a:lnSpc>
              <a:buNone/>
            </a:pPr>
            <a:endParaRPr lang="ru-RU" sz="2800" b="1" dirty="0"/>
          </a:p>
          <a:p>
            <a:pPr lvl="2" eaLnBrk="1" hangingPunct="1">
              <a:lnSpc>
                <a:spcPct val="90000"/>
              </a:lnSpc>
            </a:pPr>
            <a:endParaRPr lang="ro-RO" sz="1400"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945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945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9459">
                                            <p:txEl>
                                              <p:pRg st="0" end="0"/>
                                            </p:txEl>
                                          </p:spTgt>
                                        </p:tgtEl>
                                        <p:attrNameLst>
                                          <p:attrName>style.visibility</p:attrName>
                                        </p:attrNameLst>
                                      </p:cBhvr>
                                      <p:to>
                                        <p:strVal val="visible"/>
                                      </p:to>
                                    </p:set>
                                    <p:anim calcmode="lin" valueType="num">
                                      <p:cBhvr>
                                        <p:cTn id="15" dur="500" fill="hold"/>
                                        <p:tgtEl>
                                          <p:spTgt spid="1945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945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945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9459">
                                            <p:txEl>
                                              <p:pRg st="1" end="1"/>
                                            </p:txEl>
                                          </p:spTgt>
                                        </p:tgtEl>
                                        <p:attrNameLst>
                                          <p:attrName>style.visibility</p:attrName>
                                        </p:attrNameLst>
                                      </p:cBhvr>
                                      <p:to>
                                        <p:strVal val="visible"/>
                                      </p:to>
                                    </p:set>
                                    <p:anim calcmode="lin" valueType="num">
                                      <p:cBhvr>
                                        <p:cTn id="23" dur="500" fill="hold"/>
                                        <p:tgtEl>
                                          <p:spTgt spid="1945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945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945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9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9459">
                                            <p:txEl>
                                              <p:pRg st="2" end="2"/>
                                            </p:txEl>
                                          </p:spTgt>
                                        </p:tgtEl>
                                        <p:attrNameLst>
                                          <p:attrName>style.visibility</p:attrName>
                                        </p:attrNameLst>
                                      </p:cBhvr>
                                      <p:to>
                                        <p:strVal val="visible"/>
                                      </p:to>
                                    </p:set>
                                    <p:anim calcmode="lin" valueType="num">
                                      <p:cBhvr>
                                        <p:cTn id="31" dur="500" fill="hold"/>
                                        <p:tgtEl>
                                          <p:spTgt spid="1945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945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945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19459">
                                            <p:txEl>
                                              <p:pRg st="3" end="3"/>
                                            </p:txEl>
                                          </p:spTgt>
                                        </p:tgtEl>
                                        <p:attrNameLst>
                                          <p:attrName>style.visibility</p:attrName>
                                        </p:attrNameLst>
                                      </p:cBhvr>
                                      <p:to>
                                        <p:strVal val="visible"/>
                                      </p:to>
                                    </p:set>
                                    <p:anim calcmode="lin" valueType="num">
                                      <p:cBhvr>
                                        <p:cTn id="39" dur="500" fill="hold"/>
                                        <p:tgtEl>
                                          <p:spTgt spid="1945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945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945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9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19459">
                                            <p:txEl>
                                              <p:pRg st="4" end="4"/>
                                            </p:txEl>
                                          </p:spTgt>
                                        </p:tgtEl>
                                        <p:attrNameLst>
                                          <p:attrName>style.visibility</p:attrName>
                                        </p:attrNameLst>
                                      </p:cBhvr>
                                      <p:to>
                                        <p:strVal val="visible"/>
                                      </p:to>
                                    </p:set>
                                    <p:anim calcmode="lin" valueType="num">
                                      <p:cBhvr>
                                        <p:cTn id="47" dur="500" fill="hold"/>
                                        <p:tgtEl>
                                          <p:spTgt spid="1945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945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945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945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39" presetClass="exit" presetSubtype="0" decel="100000" fill="hold" grpId="1" nodeType="clickEffect">
                                  <p:stCondLst>
                                    <p:cond delay="0"/>
                                  </p:stCondLst>
                                  <p:childTnLst>
                                    <p:anim calcmode="lin" valueType="num">
                                      <p:cBhvr>
                                        <p:cTn id="54" dur="500" fill="hold"/>
                                        <p:tgtEl>
                                          <p:spTgt spid="19458"/>
                                        </p:tgtEl>
                                        <p:attrNameLst>
                                          <p:attrName>ppt_h</p:attrName>
                                        </p:attrNameLst>
                                      </p:cBhvr>
                                      <p:tavLst>
                                        <p:tav tm="0">
                                          <p:val>
                                            <p:strVal val="ppt_h"/>
                                          </p:val>
                                        </p:tav>
                                        <p:tav tm="50000">
                                          <p:val>
                                            <p:strVal val="ppt_h/20"/>
                                          </p:val>
                                        </p:tav>
                                        <p:tav tm="100000">
                                          <p:val>
                                            <p:strVal val="ppt_h/20"/>
                                          </p:val>
                                        </p:tav>
                                      </p:tavLst>
                                    </p:anim>
                                    <p:anim calcmode="lin" valueType="num">
                                      <p:cBhvr>
                                        <p:cTn id="55" dur="500" fill="hold"/>
                                        <p:tgtEl>
                                          <p:spTgt spid="19458"/>
                                        </p:tgtEl>
                                        <p:attrNameLst>
                                          <p:attrName>ppt_w</p:attrName>
                                        </p:attrNameLst>
                                      </p:cBhvr>
                                      <p:tavLst>
                                        <p:tav tm="0">
                                          <p:val>
                                            <p:strVal val="ppt_w"/>
                                          </p:val>
                                        </p:tav>
                                        <p:tav tm="50000">
                                          <p:val>
                                            <p:strVal val="ppt_w+.3"/>
                                          </p:val>
                                        </p:tav>
                                        <p:tav tm="100000">
                                          <p:val>
                                            <p:strVal val="ppt_w+.3"/>
                                          </p:val>
                                        </p:tav>
                                      </p:tavLst>
                                    </p:anim>
                                    <p:anim calcmode="lin" valueType="num">
                                      <p:cBhvr>
                                        <p:cTn id="56" dur="500" fill="hold"/>
                                        <p:tgtEl>
                                          <p:spTgt spid="19458"/>
                                        </p:tgtEl>
                                        <p:attrNameLst>
                                          <p:attrName>ppt_x</p:attrName>
                                        </p:attrNameLst>
                                      </p:cBhvr>
                                      <p:tavLst>
                                        <p:tav tm="0">
                                          <p:val>
                                            <p:strVal val="ppt_x"/>
                                          </p:val>
                                        </p:tav>
                                        <p:tav tm="50000">
                                          <p:val>
                                            <p:strVal val="ppt_x"/>
                                          </p:val>
                                        </p:tav>
                                        <p:tav tm="100000">
                                          <p:val>
                                            <p:strVal val="ppt_x-.3"/>
                                          </p:val>
                                        </p:tav>
                                      </p:tavLst>
                                    </p:anim>
                                    <p:anim calcmode="lin" valueType="num">
                                      <p:cBhvr>
                                        <p:cTn id="57" dur="500" fill="hold"/>
                                        <p:tgtEl>
                                          <p:spTgt spid="19458"/>
                                        </p:tgtEl>
                                        <p:attrNameLst>
                                          <p:attrName>ppt_y</p:attrName>
                                        </p:attrNameLst>
                                      </p:cBhvr>
                                      <p:tavLst>
                                        <p:tav tm="0">
                                          <p:val>
                                            <p:strVal val="ppt_y"/>
                                          </p:val>
                                        </p:tav>
                                        <p:tav tm="100000">
                                          <p:val>
                                            <p:strVal val="ppt_y"/>
                                          </p:val>
                                        </p:tav>
                                      </p:tavLst>
                                    </p:anim>
                                    <p:set>
                                      <p:cBhvr>
                                        <p:cTn id="58" dur="1" fill="hold">
                                          <p:stCondLst>
                                            <p:cond delay="499"/>
                                          </p:stCondLst>
                                        </p:cTn>
                                        <p:tgtEl>
                                          <p:spTgt spid="19458"/>
                                        </p:tgtEl>
                                        <p:attrNameLst>
                                          <p:attrName>style.visibility</p:attrName>
                                        </p:attrNameLst>
                                      </p:cBhvr>
                                      <p:to>
                                        <p:strVal val="hidden"/>
                                      </p:to>
                                    </p:set>
                                  </p:childTnLst>
                                </p:cTn>
                              </p:par>
                              <p:par>
                                <p:cTn id="59" presetID="39" presetClass="exit" presetSubtype="0" decel="100000" fill="hold" grpId="1" nodeType="withEffect">
                                  <p:stCondLst>
                                    <p:cond delay="0"/>
                                  </p:stCondLst>
                                  <p:childTnLst>
                                    <p:anim calcmode="lin" valueType="num">
                                      <p:cBhvr>
                                        <p:cTn id="60" dur="500" fill="hold"/>
                                        <p:tgtEl>
                                          <p:spTgt spid="19459">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61" dur="500" fill="hold"/>
                                        <p:tgtEl>
                                          <p:spTgt spid="19459">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62" dur="500" fill="hold"/>
                                        <p:tgtEl>
                                          <p:spTgt spid="19459">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63" dur="500" fill="hold"/>
                                        <p:tgtEl>
                                          <p:spTgt spid="19459">
                                            <p:txEl>
                                              <p:pRg st="0" end="0"/>
                                            </p:txEl>
                                          </p:spTgt>
                                        </p:tgtEl>
                                        <p:attrNameLst>
                                          <p:attrName>ppt_y</p:attrName>
                                        </p:attrNameLst>
                                      </p:cBhvr>
                                      <p:tavLst>
                                        <p:tav tm="0">
                                          <p:val>
                                            <p:strVal val="ppt_y"/>
                                          </p:val>
                                        </p:tav>
                                        <p:tav tm="100000">
                                          <p:val>
                                            <p:strVal val="ppt_y"/>
                                          </p:val>
                                        </p:tav>
                                      </p:tavLst>
                                    </p:anim>
                                    <p:set>
                                      <p:cBhvr>
                                        <p:cTn id="64" dur="1" fill="hold">
                                          <p:stCondLst>
                                            <p:cond delay="499"/>
                                          </p:stCondLst>
                                        </p:cTn>
                                        <p:tgtEl>
                                          <p:spTgt spid="19459">
                                            <p:txEl>
                                              <p:pRg st="0" end="0"/>
                                            </p:txEl>
                                          </p:spTgt>
                                        </p:tgtEl>
                                        <p:attrNameLst>
                                          <p:attrName>style.visibility</p:attrName>
                                        </p:attrNameLst>
                                      </p:cBhvr>
                                      <p:to>
                                        <p:strVal val="hidden"/>
                                      </p:to>
                                    </p:set>
                                  </p:childTnLst>
                                </p:cTn>
                              </p:par>
                              <p:par>
                                <p:cTn id="65" presetID="39" presetClass="exit" presetSubtype="0" decel="100000" fill="hold" grpId="1" nodeType="withEffect">
                                  <p:stCondLst>
                                    <p:cond delay="0"/>
                                  </p:stCondLst>
                                  <p:childTnLst>
                                    <p:anim calcmode="lin" valueType="num">
                                      <p:cBhvr>
                                        <p:cTn id="66" dur="500" fill="hold"/>
                                        <p:tgtEl>
                                          <p:spTgt spid="19459">
                                            <p:txEl>
                                              <p:pRg st="1" end="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67" dur="500" fill="hold"/>
                                        <p:tgtEl>
                                          <p:spTgt spid="19459">
                                            <p:txEl>
                                              <p:pRg st="1" end="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68" dur="500" fill="hold"/>
                                        <p:tgtEl>
                                          <p:spTgt spid="19459">
                                            <p:txEl>
                                              <p:pRg st="1" end="1"/>
                                            </p:txEl>
                                          </p:spTgt>
                                        </p:tgtEl>
                                        <p:attrNameLst>
                                          <p:attrName>ppt_x</p:attrName>
                                        </p:attrNameLst>
                                      </p:cBhvr>
                                      <p:tavLst>
                                        <p:tav tm="0">
                                          <p:val>
                                            <p:strVal val="ppt_x"/>
                                          </p:val>
                                        </p:tav>
                                        <p:tav tm="50000">
                                          <p:val>
                                            <p:strVal val="ppt_x"/>
                                          </p:val>
                                        </p:tav>
                                        <p:tav tm="100000">
                                          <p:val>
                                            <p:strVal val="ppt_x-.3"/>
                                          </p:val>
                                        </p:tav>
                                      </p:tavLst>
                                    </p:anim>
                                    <p:anim calcmode="lin" valueType="num">
                                      <p:cBhvr>
                                        <p:cTn id="69" dur="500" fill="hold"/>
                                        <p:tgtEl>
                                          <p:spTgt spid="19459">
                                            <p:txEl>
                                              <p:pRg st="1" end="1"/>
                                            </p:txEl>
                                          </p:spTgt>
                                        </p:tgtEl>
                                        <p:attrNameLst>
                                          <p:attrName>ppt_y</p:attrName>
                                        </p:attrNameLst>
                                      </p:cBhvr>
                                      <p:tavLst>
                                        <p:tav tm="0">
                                          <p:val>
                                            <p:strVal val="ppt_y"/>
                                          </p:val>
                                        </p:tav>
                                        <p:tav tm="100000">
                                          <p:val>
                                            <p:strVal val="ppt_y"/>
                                          </p:val>
                                        </p:tav>
                                      </p:tavLst>
                                    </p:anim>
                                    <p:set>
                                      <p:cBhvr>
                                        <p:cTn id="70" dur="1" fill="hold">
                                          <p:stCondLst>
                                            <p:cond delay="499"/>
                                          </p:stCondLst>
                                        </p:cTn>
                                        <p:tgtEl>
                                          <p:spTgt spid="19459">
                                            <p:txEl>
                                              <p:pRg st="1" end="1"/>
                                            </p:txEl>
                                          </p:spTgt>
                                        </p:tgtEl>
                                        <p:attrNameLst>
                                          <p:attrName>style.visibility</p:attrName>
                                        </p:attrNameLst>
                                      </p:cBhvr>
                                      <p:to>
                                        <p:strVal val="hidden"/>
                                      </p:to>
                                    </p:set>
                                  </p:childTnLst>
                                </p:cTn>
                              </p:par>
                              <p:par>
                                <p:cTn id="71" presetID="39" presetClass="exit" presetSubtype="0" decel="100000" fill="hold" grpId="1" nodeType="withEffect">
                                  <p:stCondLst>
                                    <p:cond delay="0"/>
                                  </p:stCondLst>
                                  <p:childTnLst>
                                    <p:anim calcmode="lin" valueType="num">
                                      <p:cBhvr>
                                        <p:cTn id="72" dur="500" fill="hold"/>
                                        <p:tgtEl>
                                          <p:spTgt spid="19459">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73" dur="500" fill="hold"/>
                                        <p:tgtEl>
                                          <p:spTgt spid="19459">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74" dur="500" fill="hold"/>
                                        <p:tgtEl>
                                          <p:spTgt spid="19459">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75" dur="500" fill="hold"/>
                                        <p:tgtEl>
                                          <p:spTgt spid="19459">
                                            <p:txEl>
                                              <p:pRg st="2" end="2"/>
                                            </p:txEl>
                                          </p:spTgt>
                                        </p:tgtEl>
                                        <p:attrNameLst>
                                          <p:attrName>ppt_y</p:attrName>
                                        </p:attrNameLst>
                                      </p:cBhvr>
                                      <p:tavLst>
                                        <p:tav tm="0">
                                          <p:val>
                                            <p:strVal val="ppt_y"/>
                                          </p:val>
                                        </p:tav>
                                        <p:tav tm="100000">
                                          <p:val>
                                            <p:strVal val="ppt_y"/>
                                          </p:val>
                                        </p:tav>
                                      </p:tavLst>
                                    </p:anim>
                                    <p:set>
                                      <p:cBhvr>
                                        <p:cTn id="76" dur="1" fill="hold">
                                          <p:stCondLst>
                                            <p:cond delay="499"/>
                                          </p:stCondLst>
                                        </p:cTn>
                                        <p:tgtEl>
                                          <p:spTgt spid="19459">
                                            <p:txEl>
                                              <p:pRg st="2" end="2"/>
                                            </p:txEl>
                                          </p:spTgt>
                                        </p:tgtEl>
                                        <p:attrNameLst>
                                          <p:attrName>style.visibility</p:attrName>
                                        </p:attrNameLst>
                                      </p:cBhvr>
                                      <p:to>
                                        <p:strVal val="hidden"/>
                                      </p:to>
                                    </p:set>
                                  </p:childTnLst>
                                </p:cTn>
                              </p:par>
                              <p:par>
                                <p:cTn id="77" presetID="39" presetClass="exit" presetSubtype="0" decel="100000" fill="hold" grpId="1" nodeType="withEffect">
                                  <p:stCondLst>
                                    <p:cond delay="0"/>
                                  </p:stCondLst>
                                  <p:childTnLst>
                                    <p:anim calcmode="lin" valueType="num">
                                      <p:cBhvr>
                                        <p:cTn id="78" dur="500" fill="hold"/>
                                        <p:tgtEl>
                                          <p:spTgt spid="19459">
                                            <p:txEl>
                                              <p:pRg st="3" end="3"/>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79" dur="500" fill="hold"/>
                                        <p:tgtEl>
                                          <p:spTgt spid="19459">
                                            <p:txEl>
                                              <p:pRg st="3" end="3"/>
                                            </p:txEl>
                                          </p:spTgt>
                                        </p:tgtEl>
                                        <p:attrNameLst>
                                          <p:attrName>ppt_w</p:attrName>
                                        </p:attrNameLst>
                                      </p:cBhvr>
                                      <p:tavLst>
                                        <p:tav tm="0">
                                          <p:val>
                                            <p:strVal val="ppt_w"/>
                                          </p:val>
                                        </p:tav>
                                        <p:tav tm="50000">
                                          <p:val>
                                            <p:strVal val="ppt_w+.3"/>
                                          </p:val>
                                        </p:tav>
                                        <p:tav tm="100000">
                                          <p:val>
                                            <p:strVal val="ppt_w+.3"/>
                                          </p:val>
                                        </p:tav>
                                      </p:tavLst>
                                    </p:anim>
                                    <p:anim calcmode="lin" valueType="num">
                                      <p:cBhvr>
                                        <p:cTn id="80" dur="500" fill="hold"/>
                                        <p:tgtEl>
                                          <p:spTgt spid="19459">
                                            <p:txEl>
                                              <p:pRg st="3" end="3"/>
                                            </p:txEl>
                                          </p:spTgt>
                                        </p:tgtEl>
                                        <p:attrNameLst>
                                          <p:attrName>ppt_x</p:attrName>
                                        </p:attrNameLst>
                                      </p:cBhvr>
                                      <p:tavLst>
                                        <p:tav tm="0">
                                          <p:val>
                                            <p:strVal val="ppt_x"/>
                                          </p:val>
                                        </p:tav>
                                        <p:tav tm="50000">
                                          <p:val>
                                            <p:strVal val="ppt_x"/>
                                          </p:val>
                                        </p:tav>
                                        <p:tav tm="100000">
                                          <p:val>
                                            <p:strVal val="ppt_x-.3"/>
                                          </p:val>
                                        </p:tav>
                                      </p:tavLst>
                                    </p:anim>
                                    <p:anim calcmode="lin" valueType="num">
                                      <p:cBhvr>
                                        <p:cTn id="81" dur="500" fill="hold"/>
                                        <p:tgtEl>
                                          <p:spTgt spid="19459">
                                            <p:txEl>
                                              <p:pRg st="3" end="3"/>
                                            </p:txEl>
                                          </p:spTgt>
                                        </p:tgtEl>
                                        <p:attrNameLst>
                                          <p:attrName>ppt_y</p:attrName>
                                        </p:attrNameLst>
                                      </p:cBhvr>
                                      <p:tavLst>
                                        <p:tav tm="0">
                                          <p:val>
                                            <p:strVal val="ppt_y"/>
                                          </p:val>
                                        </p:tav>
                                        <p:tav tm="100000">
                                          <p:val>
                                            <p:strVal val="ppt_y"/>
                                          </p:val>
                                        </p:tav>
                                      </p:tavLst>
                                    </p:anim>
                                    <p:set>
                                      <p:cBhvr>
                                        <p:cTn id="82" dur="1" fill="hold">
                                          <p:stCondLst>
                                            <p:cond delay="499"/>
                                          </p:stCondLst>
                                        </p:cTn>
                                        <p:tgtEl>
                                          <p:spTgt spid="19459">
                                            <p:txEl>
                                              <p:pRg st="3" end="3"/>
                                            </p:txEl>
                                          </p:spTgt>
                                        </p:tgtEl>
                                        <p:attrNameLst>
                                          <p:attrName>style.visibility</p:attrName>
                                        </p:attrNameLst>
                                      </p:cBhvr>
                                      <p:to>
                                        <p:strVal val="hidden"/>
                                      </p:to>
                                    </p:set>
                                  </p:childTnLst>
                                </p:cTn>
                              </p:par>
                              <p:par>
                                <p:cTn id="83" presetID="39" presetClass="exit" presetSubtype="0" decel="100000" fill="hold" grpId="1" nodeType="withEffect">
                                  <p:stCondLst>
                                    <p:cond delay="0"/>
                                  </p:stCondLst>
                                  <p:childTnLst>
                                    <p:anim calcmode="lin" valueType="num">
                                      <p:cBhvr>
                                        <p:cTn id="84" dur="500" fill="hold"/>
                                        <p:tgtEl>
                                          <p:spTgt spid="19459">
                                            <p:txEl>
                                              <p:pRg st="4" end="4"/>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85" dur="500" fill="hold"/>
                                        <p:tgtEl>
                                          <p:spTgt spid="19459">
                                            <p:txEl>
                                              <p:pRg st="4" end="4"/>
                                            </p:txEl>
                                          </p:spTgt>
                                        </p:tgtEl>
                                        <p:attrNameLst>
                                          <p:attrName>ppt_w</p:attrName>
                                        </p:attrNameLst>
                                      </p:cBhvr>
                                      <p:tavLst>
                                        <p:tav tm="0">
                                          <p:val>
                                            <p:strVal val="ppt_w"/>
                                          </p:val>
                                        </p:tav>
                                        <p:tav tm="50000">
                                          <p:val>
                                            <p:strVal val="ppt_w+.3"/>
                                          </p:val>
                                        </p:tav>
                                        <p:tav tm="100000">
                                          <p:val>
                                            <p:strVal val="ppt_w+.3"/>
                                          </p:val>
                                        </p:tav>
                                      </p:tavLst>
                                    </p:anim>
                                    <p:anim calcmode="lin" valueType="num">
                                      <p:cBhvr>
                                        <p:cTn id="86" dur="500" fill="hold"/>
                                        <p:tgtEl>
                                          <p:spTgt spid="19459">
                                            <p:txEl>
                                              <p:pRg st="4" end="4"/>
                                            </p:txEl>
                                          </p:spTgt>
                                        </p:tgtEl>
                                        <p:attrNameLst>
                                          <p:attrName>ppt_x</p:attrName>
                                        </p:attrNameLst>
                                      </p:cBhvr>
                                      <p:tavLst>
                                        <p:tav tm="0">
                                          <p:val>
                                            <p:strVal val="ppt_x"/>
                                          </p:val>
                                        </p:tav>
                                        <p:tav tm="50000">
                                          <p:val>
                                            <p:strVal val="ppt_x"/>
                                          </p:val>
                                        </p:tav>
                                        <p:tav tm="100000">
                                          <p:val>
                                            <p:strVal val="ppt_x-.3"/>
                                          </p:val>
                                        </p:tav>
                                      </p:tavLst>
                                    </p:anim>
                                    <p:anim calcmode="lin" valueType="num">
                                      <p:cBhvr>
                                        <p:cTn id="87" dur="500" fill="hold"/>
                                        <p:tgtEl>
                                          <p:spTgt spid="19459">
                                            <p:txEl>
                                              <p:pRg st="4" end="4"/>
                                            </p:txEl>
                                          </p:spTgt>
                                        </p:tgtEl>
                                        <p:attrNameLst>
                                          <p:attrName>ppt_y</p:attrName>
                                        </p:attrNameLst>
                                      </p:cBhvr>
                                      <p:tavLst>
                                        <p:tav tm="0">
                                          <p:val>
                                            <p:strVal val="ppt_y"/>
                                          </p:val>
                                        </p:tav>
                                        <p:tav tm="100000">
                                          <p:val>
                                            <p:strVal val="ppt_y"/>
                                          </p:val>
                                        </p:tav>
                                      </p:tavLst>
                                    </p:anim>
                                    <p:set>
                                      <p:cBhvr>
                                        <p:cTn id="88" dur="1" fill="hold">
                                          <p:stCondLst>
                                            <p:cond delay="499"/>
                                          </p:stCondLst>
                                        </p:cTn>
                                        <p:tgtEl>
                                          <p:spTgt spid="19459">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nimBg="1"/>
      <p:bldP spid="19458" grpId="1" animBg="1"/>
      <p:bldP spid="19459" grpId="0" build="p"/>
      <p:bldP spid="19459" grpId="1" build="allAtOnce"/>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358900" y="1295400"/>
            <a:ext cx="9144000" cy="381000"/>
          </a:xfrm>
          <a:solidFill>
            <a:schemeClr val="bg1"/>
          </a:solidFill>
          <a:ln>
            <a:noFill/>
          </a:ln>
        </p:spPr>
        <p:style>
          <a:lnRef idx="1">
            <a:schemeClr val="accent5"/>
          </a:lnRef>
          <a:fillRef idx="2">
            <a:schemeClr val="accent5"/>
          </a:fillRef>
          <a:effectRef idx="1">
            <a:schemeClr val="accent5"/>
          </a:effectRef>
          <a:fontRef idx="minor">
            <a:schemeClr val="dk1"/>
          </a:fontRef>
        </p:style>
        <p:txBody>
          <a:bodyPr>
            <a:noAutofit/>
          </a:bodyPr>
          <a:lstStyle/>
          <a:p>
            <a:pPr algn="ctr" eaLnBrk="1" hangingPunct="1"/>
            <a:r>
              <a:rPr lang="ro-RO" sz="2800" b="1" dirty="0">
                <a:solidFill>
                  <a:schemeClr val="accent6">
                    <a:lumMod val="75000"/>
                  </a:schemeClr>
                </a:solidFill>
              </a:rPr>
              <a:t>PROCESUL  ÎNTOCMIRII PLANULUI DE AFACERI</a:t>
            </a:r>
            <a:endParaRPr lang="ru-RU" sz="2800" b="1" dirty="0">
              <a:solidFill>
                <a:schemeClr val="accent6">
                  <a:lumMod val="75000"/>
                </a:schemeClr>
              </a:solidFill>
            </a:endParaRPr>
          </a:p>
        </p:txBody>
      </p:sp>
      <p:sp>
        <p:nvSpPr>
          <p:cNvPr id="12291" name="Rectangle 3"/>
          <p:cNvSpPr>
            <a:spLocks noGrp="1" noChangeArrowheads="1"/>
          </p:cNvSpPr>
          <p:nvPr>
            <p:ph idx="1"/>
          </p:nvPr>
        </p:nvSpPr>
        <p:spPr>
          <a:xfrm>
            <a:off x="165100" y="2057401"/>
            <a:ext cx="11785600" cy="4327525"/>
          </a:xfrm>
          <a:ln w="38100" cmpd="dbl">
            <a:noFill/>
          </a:ln>
        </p:spPr>
        <p:txBody>
          <a:bodyPr/>
          <a:lstStyle/>
          <a:p>
            <a:pPr indent="22225" eaLnBrk="1" hangingPunct="1">
              <a:buFont typeface="Wingdings" pitchFamily="2" charset="2"/>
              <a:buNone/>
            </a:pPr>
            <a:r>
              <a:rPr lang="ro-RO" sz="2400" dirty="0">
                <a:latin typeface="Arial" pitchFamily="34" charset="0"/>
                <a:cs typeface="Arial" pitchFamily="34" charset="0"/>
              </a:rPr>
              <a:t>Întocmirea planului de afaceri este un proces care include:</a:t>
            </a:r>
          </a:p>
          <a:p>
            <a:pPr indent="22225" eaLnBrk="1" hangingPunct="1">
              <a:buFont typeface="Wingdings" pitchFamily="2" charset="2"/>
              <a:buNone/>
            </a:pPr>
            <a:r>
              <a:rPr lang="ro-RO" sz="2400" dirty="0">
                <a:latin typeface="Arial" pitchFamily="34" charset="0"/>
                <a:cs typeface="Arial" pitchFamily="34" charset="0"/>
              </a:rPr>
              <a:t>1. Etapa de pregătire a materialelor necesare pentru elaborarea planului de afaceri presupune următoarelor acțiuni:</a:t>
            </a:r>
          </a:p>
          <a:p>
            <a:pPr marL="998538" lvl="1">
              <a:buClr>
                <a:schemeClr val="tx1"/>
              </a:buClr>
            </a:pPr>
            <a:r>
              <a:rPr lang="ro-RO" dirty="0">
                <a:latin typeface="Arial" pitchFamily="34" charset="0"/>
                <a:cs typeface="Arial" pitchFamily="34" charset="0"/>
              </a:rPr>
              <a:t>Colectarea informaţiei;</a:t>
            </a:r>
          </a:p>
          <a:p>
            <a:pPr marL="998538" lvl="1">
              <a:buClr>
                <a:schemeClr val="tx1"/>
              </a:buClr>
            </a:pPr>
            <a:r>
              <a:rPr lang="ro-RO" dirty="0">
                <a:latin typeface="Arial" pitchFamily="34" charset="0"/>
                <a:cs typeface="Arial" pitchFamily="34" charset="0"/>
              </a:rPr>
              <a:t>Determinarea tipului planului de afaceri;</a:t>
            </a:r>
          </a:p>
          <a:p>
            <a:pPr marL="998538" lvl="1">
              <a:buClr>
                <a:schemeClr val="tx1"/>
              </a:buClr>
            </a:pPr>
            <a:r>
              <a:rPr lang="ro-RO" dirty="0">
                <a:latin typeface="Arial" pitchFamily="34" charset="0"/>
                <a:cs typeface="Arial" pitchFamily="34" charset="0"/>
              </a:rPr>
              <a:t>Stabilirea structurii planului; </a:t>
            </a:r>
          </a:p>
          <a:p>
            <a:pPr marL="998538" lvl="1">
              <a:buClr>
                <a:schemeClr val="tx1"/>
              </a:buClr>
            </a:pPr>
            <a:r>
              <a:rPr lang="ro-RO" dirty="0">
                <a:latin typeface="Arial" pitchFamily="34" charset="0"/>
                <a:cs typeface="Arial" pitchFamily="34" charset="0"/>
              </a:rPr>
              <a:t>Repartizarea responsabilităţilor.</a:t>
            </a:r>
          </a:p>
          <a:p>
            <a:pPr indent="22225" eaLnBrk="1" hangingPunct="1">
              <a:buFont typeface="Wingdings" pitchFamily="2" charset="2"/>
              <a:buNone/>
            </a:pPr>
            <a:r>
              <a:rPr lang="ro-RO" sz="2400" dirty="0">
                <a:latin typeface="Arial" pitchFamily="34" charset="0"/>
                <a:cs typeface="Arial" pitchFamily="34" charset="0"/>
              </a:rPr>
              <a:t>2. Descrierea</a:t>
            </a:r>
            <a:r>
              <a:rPr lang="ro-RO" sz="2400" i="1" dirty="0">
                <a:latin typeface="Arial" pitchFamily="34" charset="0"/>
                <a:cs typeface="Arial" pitchFamily="34" charset="0"/>
              </a:rPr>
              <a:t> (compunerea</a:t>
            </a:r>
            <a:r>
              <a:rPr lang="ro-RO" sz="2400" dirty="0">
                <a:latin typeface="Arial" pitchFamily="34" charset="0"/>
                <a:cs typeface="Arial" pitchFamily="34" charset="0"/>
              </a:rPr>
              <a:t>) planului de afaceri. </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723900" y="1270001"/>
            <a:ext cx="10502900" cy="381000"/>
          </a:xfrm>
          <a:solidFill>
            <a:schemeClr val="bg1"/>
          </a:solidFill>
          <a:ln>
            <a:noFill/>
          </a:ln>
        </p:spPr>
        <p:style>
          <a:lnRef idx="1">
            <a:schemeClr val="accent5"/>
          </a:lnRef>
          <a:fillRef idx="2">
            <a:schemeClr val="accent5"/>
          </a:fillRef>
          <a:effectRef idx="1">
            <a:schemeClr val="accent5"/>
          </a:effectRef>
          <a:fontRef idx="minor">
            <a:schemeClr val="dk1"/>
          </a:fontRef>
        </p:style>
        <p:txBody>
          <a:bodyPr>
            <a:noAutofit/>
          </a:bodyPr>
          <a:lstStyle/>
          <a:p>
            <a:pPr algn="ctr" eaLnBrk="1" hangingPunct="1"/>
            <a:r>
              <a:rPr lang="ro-RO" sz="2800" b="1" dirty="0">
                <a:solidFill>
                  <a:schemeClr val="accent6">
                    <a:lumMod val="75000"/>
                  </a:schemeClr>
                </a:solidFill>
              </a:rPr>
              <a:t>INFORMAŢIA NECESARĂ PENTRU ÎNTOCMIREA PLANULUI DE AFACERI</a:t>
            </a:r>
            <a:endParaRPr lang="ru-RU" sz="2800" b="1" dirty="0">
              <a:solidFill>
                <a:schemeClr val="accent6">
                  <a:lumMod val="75000"/>
                </a:schemeClr>
              </a:solidFill>
            </a:endParaRPr>
          </a:p>
        </p:txBody>
      </p:sp>
      <p:sp>
        <p:nvSpPr>
          <p:cNvPr id="13315" name="Rectangle 3"/>
          <p:cNvSpPr>
            <a:spLocks noGrp="1" noChangeArrowheads="1"/>
          </p:cNvSpPr>
          <p:nvPr>
            <p:ph idx="1"/>
          </p:nvPr>
        </p:nvSpPr>
        <p:spPr>
          <a:xfrm>
            <a:off x="533400" y="1803400"/>
            <a:ext cx="11074400" cy="4392612"/>
          </a:xfrm>
          <a:ln w="38100" cmpd="dbl">
            <a:noFill/>
          </a:ln>
        </p:spPr>
        <p:txBody>
          <a:bodyPr/>
          <a:lstStyle/>
          <a:p>
            <a:pPr eaLnBrk="1" hangingPunct="1">
              <a:buFont typeface="Wingdings" pitchFamily="2" charset="2"/>
              <a:buNone/>
            </a:pPr>
            <a:endParaRPr lang="ro-RO" sz="1400" dirty="0"/>
          </a:p>
          <a:p>
            <a:pPr eaLnBrk="1" hangingPunct="1"/>
            <a:r>
              <a:rPr lang="ro-RO" sz="2400" dirty="0">
                <a:latin typeface="Arial" pitchFamily="34" charset="0"/>
                <a:cs typeface="Arial" pitchFamily="34" charset="0"/>
              </a:rPr>
              <a:t>Valoarea planului de afaceri este determinată de </a:t>
            </a:r>
            <a:r>
              <a:rPr lang="ro-RO" sz="2400" i="1" dirty="0">
                <a:solidFill>
                  <a:schemeClr val="accent2">
                    <a:lumMod val="75000"/>
                  </a:schemeClr>
                </a:solidFill>
                <a:latin typeface="Arial" pitchFamily="34" charset="0"/>
                <a:cs typeface="Arial" pitchFamily="34" charset="0"/>
              </a:rPr>
              <a:t>calitatea informaţiei</a:t>
            </a:r>
            <a:r>
              <a:rPr lang="ro-RO" sz="2400" dirty="0">
                <a:solidFill>
                  <a:schemeClr val="accent2">
                    <a:lumMod val="75000"/>
                  </a:schemeClr>
                </a:solidFill>
                <a:latin typeface="Arial" pitchFamily="34" charset="0"/>
                <a:cs typeface="Arial" pitchFamily="34" charset="0"/>
              </a:rPr>
              <a:t> </a:t>
            </a:r>
            <a:r>
              <a:rPr lang="ro-RO" sz="2400" dirty="0">
                <a:latin typeface="Arial" pitchFamily="34" charset="0"/>
                <a:cs typeface="Arial" pitchFamily="34" charset="0"/>
              </a:rPr>
              <a:t>incluse, de </a:t>
            </a:r>
            <a:r>
              <a:rPr lang="ro-RO" sz="2400" i="1" dirty="0">
                <a:solidFill>
                  <a:schemeClr val="accent2">
                    <a:lumMod val="75000"/>
                  </a:schemeClr>
                </a:solidFill>
                <a:latin typeface="Arial" pitchFamily="34" charset="0"/>
                <a:cs typeface="Arial" pitchFamily="34" charset="0"/>
              </a:rPr>
              <a:t>argumentarea</a:t>
            </a:r>
            <a:r>
              <a:rPr lang="ro-RO" sz="2400" dirty="0">
                <a:solidFill>
                  <a:schemeClr val="accent2">
                    <a:lumMod val="75000"/>
                  </a:schemeClr>
                </a:solidFill>
                <a:latin typeface="Arial" pitchFamily="34" charset="0"/>
                <a:cs typeface="Arial" pitchFamily="34" charset="0"/>
              </a:rPr>
              <a:t> (justificarea) </a:t>
            </a:r>
            <a:r>
              <a:rPr lang="ro-RO" sz="2400" i="1" dirty="0">
                <a:solidFill>
                  <a:schemeClr val="accent2">
                    <a:lumMod val="75000"/>
                  </a:schemeClr>
                </a:solidFill>
                <a:latin typeface="Arial" pitchFamily="34" charset="0"/>
                <a:cs typeface="Arial" pitchFamily="34" charset="0"/>
              </a:rPr>
              <a:t>acțiunilor</a:t>
            </a:r>
            <a:r>
              <a:rPr lang="ro-RO" sz="2400" dirty="0">
                <a:solidFill>
                  <a:schemeClr val="accent2">
                    <a:lumMod val="75000"/>
                  </a:schemeClr>
                </a:solidFill>
                <a:latin typeface="Arial" pitchFamily="34" charset="0"/>
                <a:cs typeface="Arial" pitchFamily="34" charset="0"/>
              </a:rPr>
              <a:t> </a:t>
            </a:r>
            <a:r>
              <a:rPr lang="ro-RO" sz="2400" dirty="0">
                <a:latin typeface="Arial" pitchFamily="34" charset="0"/>
                <a:cs typeface="Arial" pitchFamily="34" charset="0"/>
              </a:rPr>
              <a:t>și </a:t>
            </a:r>
            <a:r>
              <a:rPr lang="ro-RO" sz="2400" i="1" dirty="0">
                <a:solidFill>
                  <a:schemeClr val="accent2">
                    <a:lumMod val="75000"/>
                  </a:schemeClr>
                </a:solidFill>
                <a:latin typeface="Arial" pitchFamily="34" charset="0"/>
                <a:cs typeface="Arial" pitchFamily="34" charset="0"/>
              </a:rPr>
              <a:t>realismul</a:t>
            </a:r>
            <a:r>
              <a:rPr lang="ro-RO" sz="2400" dirty="0">
                <a:solidFill>
                  <a:schemeClr val="accent2">
                    <a:lumMod val="75000"/>
                  </a:schemeClr>
                </a:solidFill>
                <a:latin typeface="Arial" pitchFamily="34" charset="0"/>
                <a:cs typeface="Arial" pitchFamily="34" charset="0"/>
              </a:rPr>
              <a:t> </a:t>
            </a:r>
            <a:r>
              <a:rPr lang="ro-RO" sz="2400" i="1" dirty="0">
                <a:solidFill>
                  <a:schemeClr val="accent2">
                    <a:lumMod val="75000"/>
                  </a:schemeClr>
                </a:solidFill>
                <a:latin typeface="Arial" pitchFamily="34" charset="0"/>
                <a:cs typeface="Arial" pitchFamily="34" charset="0"/>
              </a:rPr>
              <a:t>previziunilor</a:t>
            </a:r>
            <a:r>
              <a:rPr lang="ro-RO" sz="2400" dirty="0">
                <a:solidFill>
                  <a:schemeClr val="accent2">
                    <a:lumMod val="75000"/>
                  </a:schemeClr>
                </a:solidFill>
                <a:latin typeface="Arial" pitchFamily="34" charset="0"/>
                <a:cs typeface="Arial" pitchFamily="34" charset="0"/>
              </a:rPr>
              <a:t> </a:t>
            </a:r>
            <a:r>
              <a:rPr lang="ro-RO" sz="2400" dirty="0">
                <a:latin typeface="Arial" pitchFamily="34" charset="0"/>
                <a:cs typeface="Arial" pitchFamily="34" charset="0"/>
              </a:rPr>
              <a:t>pe care se bazează.</a:t>
            </a:r>
          </a:p>
          <a:p>
            <a:pPr eaLnBrk="1" hangingPunct="1"/>
            <a:r>
              <a:rPr lang="ro-RO" sz="2400" dirty="0">
                <a:latin typeface="Arial" pitchFamily="34" charset="0"/>
                <a:cs typeface="Arial" pitchFamily="34" charset="0"/>
              </a:rPr>
              <a:t>Procesul de colectare a informaţiei prevede lucrul de colectare a informației atât din sursele de </a:t>
            </a:r>
            <a:r>
              <a:rPr lang="ro-RO" sz="2400" i="1" u="sng" dirty="0">
                <a:solidFill>
                  <a:schemeClr val="accent2">
                    <a:lumMod val="75000"/>
                  </a:schemeClr>
                </a:solidFill>
                <a:latin typeface="Arial" pitchFamily="34" charset="0"/>
                <a:cs typeface="Arial" pitchFamily="34" charset="0"/>
              </a:rPr>
              <a:t>date interne</a:t>
            </a:r>
            <a:r>
              <a:rPr lang="ro-RO" sz="2400" dirty="0">
                <a:latin typeface="Arial" pitchFamily="34" charset="0"/>
                <a:cs typeface="Arial" pitchFamily="34" charset="0"/>
              </a:rPr>
              <a:t>, cât şi din cele </a:t>
            </a:r>
            <a:r>
              <a:rPr lang="ro-RO" sz="2400" i="1" u="sng" dirty="0">
                <a:solidFill>
                  <a:schemeClr val="accent2">
                    <a:lumMod val="75000"/>
                  </a:schemeClr>
                </a:solidFill>
                <a:latin typeface="Arial" pitchFamily="34" charset="0"/>
                <a:cs typeface="Arial" pitchFamily="34" charset="0"/>
              </a:rPr>
              <a:t>externe</a:t>
            </a:r>
            <a:r>
              <a:rPr lang="ro-RO" sz="2400" dirty="0">
                <a:latin typeface="Arial" pitchFamily="34" charset="0"/>
                <a:cs typeface="Arial" pitchFamily="34" charset="0"/>
              </a:rPr>
              <a:t>. </a:t>
            </a:r>
          </a:p>
          <a:p>
            <a:pPr eaLnBrk="1" hangingPunct="1"/>
            <a:r>
              <a:rPr lang="ro-RO" sz="2400" dirty="0">
                <a:latin typeface="Arial" pitchFamily="34" charset="0"/>
                <a:cs typeface="Arial" pitchFamily="34" charset="0"/>
              </a:rPr>
              <a:t>Pentru a analiza sursele de date, colectăm informaţii cu privire la: </a:t>
            </a:r>
            <a:r>
              <a:rPr lang="ro-RO" sz="2400" i="1" dirty="0">
                <a:solidFill>
                  <a:schemeClr val="accent2">
                    <a:lumMod val="75000"/>
                  </a:schemeClr>
                </a:solidFill>
                <a:latin typeface="Arial" pitchFamily="34" charset="0"/>
                <a:cs typeface="Arial" pitchFamily="34" charset="0"/>
              </a:rPr>
              <a:t>piaţă, clienţi, concurenţi, procesul de producţie, capacitatea de producţie, echipa managerială, resursele materiale și financiare, etc.</a:t>
            </a:r>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2895600" y="1333500"/>
            <a:ext cx="6197600" cy="457200"/>
          </a:xfrm>
          <a:solidFill>
            <a:schemeClr val="bg1"/>
          </a:solidFill>
          <a:ln>
            <a:noFill/>
          </a:ln>
        </p:spPr>
        <p:style>
          <a:lnRef idx="1">
            <a:schemeClr val="accent5"/>
          </a:lnRef>
          <a:fillRef idx="2">
            <a:schemeClr val="accent5"/>
          </a:fillRef>
          <a:effectRef idx="1">
            <a:schemeClr val="accent5"/>
          </a:effectRef>
          <a:fontRef idx="minor">
            <a:schemeClr val="dk1"/>
          </a:fontRef>
        </p:style>
        <p:txBody>
          <a:bodyPr>
            <a:noAutofit/>
          </a:bodyPr>
          <a:lstStyle/>
          <a:p>
            <a:pPr algn="ctr" eaLnBrk="1" hangingPunct="1"/>
            <a:r>
              <a:rPr lang="ro-RO" sz="2800" b="1" dirty="0">
                <a:solidFill>
                  <a:schemeClr val="accent6">
                    <a:lumMod val="75000"/>
                  </a:schemeClr>
                </a:solidFill>
              </a:rPr>
              <a:t>STRUCTURA PLANULUI DE AFACERI</a:t>
            </a:r>
            <a:endParaRPr lang="ru-RU" sz="2800" b="1" dirty="0">
              <a:solidFill>
                <a:schemeClr val="accent6">
                  <a:lumMod val="75000"/>
                </a:schemeClr>
              </a:solidFill>
            </a:endParaRPr>
          </a:p>
        </p:txBody>
      </p:sp>
      <p:sp>
        <p:nvSpPr>
          <p:cNvPr id="17411" name="Rectangle 3"/>
          <p:cNvSpPr>
            <a:spLocks noGrp="1" noChangeArrowheads="1"/>
          </p:cNvSpPr>
          <p:nvPr>
            <p:ph idx="1"/>
          </p:nvPr>
        </p:nvSpPr>
        <p:spPr>
          <a:xfrm>
            <a:off x="419100" y="1790701"/>
            <a:ext cx="11506200" cy="4535487"/>
          </a:xfrm>
          <a:ln w="38100" cmpd="dbl">
            <a:noFill/>
          </a:ln>
        </p:spPr>
        <p:txBody>
          <a:bodyPr>
            <a:normAutofit lnSpcReduction="10000"/>
          </a:bodyPr>
          <a:lstStyle/>
          <a:p>
            <a:pPr indent="22225" eaLnBrk="1" hangingPunct="1">
              <a:buFont typeface="Wingdings" pitchFamily="2" charset="2"/>
              <a:buNone/>
            </a:pPr>
            <a:endParaRPr lang="ro-RO" sz="1000" dirty="0"/>
          </a:p>
          <a:p>
            <a:pPr indent="22225" eaLnBrk="1" hangingPunct="1">
              <a:buFont typeface="Wingdings" pitchFamily="2" charset="2"/>
              <a:buChar char="q"/>
            </a:pPr>
            <a:r>
              <a:rPr lang="ro-RO" sz="2400" dirty="0"/>
              <a:t> </a:t>
            </a:r>
            <a:r>
              <a:rPr lang="ro-RO" sz="2400" dirty="0">
                <a:latin typeface="Arial" pitchFamily="34" charset="0"/>
                <a:cs typeface="Arial" pitchFamily="34" charset="0"/>
              </a:rPr>
              <a:t>Planul de afaceri este organizat pe compartimente separate şi bine definite, fiecare abordând un anumit gen de informaţie şi analiză. </a:t>
            </a:r>
          </a:p>
          <a:p>
            <a:pPr indent="22225" eaLnBrk="1" hangingPunct="1">
              <a:buFont typeface="Wingdings" pitchFamily="2" charset="2"/>
              <a:buNone/>
            </a:pPr>
            <a:r>
              <a:rPr lang="ro-RO" sz="2400" i="1" dirty="0">
                <a:latin typeface="Arial" pitchFamily="34" charset="0"/>
                <a:cs typeface="Arial" pitchFamily="34" charset="0"/>
              </a:rPr>
              <a:t>De exemplu</a:t>
            </a:r>
            <a:r>
              <a:rPr lang="ro-RO" sz="2400" dirty="0">
                <a:latin typeface="Arial" pitchFamily="34" charset="0"/>
                <a:cs typeface="Arial" pitchFamily="34" charset="0"/>
              </a:rPr>
              <a:t>, compartimentul </a:t>
            </a:r>
            <a:r>
              <a:rPr lang="ro-RO" sz="2400" i="1" dirty="0">
                <a:latin typeface="Arial" pitchFamily="34" charset="0"/>
                <a:cs typeface="Arial" pitchFamily="34" charset="0"/>
              </a:rPr>
              <a:t>"Descrierea întreprinderii</a:t>
            </a:r>
            <a:r>
              <a:rPr lang="ro-RO" sz="2400" dirty="0">
                <a:latin typeface="Arial" pitchFamily="34" charset="0"/>
                <a:cs typeface="Arial" pitchFamily="34" charset="0"/>
              </a:rPr>
              <a:t>", include informaţie despre întreprindere, iar </a:t>
            </a:r>
            <a:r>
              <a:rPr lang="ro-RO" sz="2400" i="1" dirty="0">
                <a:latin typeface="Arial" pitchFamily="34" charset="0"/>
                <a:cs typeface="Arial" pitchFamily="34" charset="0"/>
              </a:rPr>
              <a:t>"Planul financiar" </a:t>
            </a:r>
            <a:r>
              <a:rPr lang="ro-RO" sz="2400" dirty="0">
                <a:latin typeface="Arial" pitchFamily="34" charset="0"/>
                <a:cs typeface="Arial" pitchFamily="34" charset="0"/>
              </a:rPr>
              <a:t>– vizează resursele financiare necesare pentru realizarea planului, efectuarea investiției şi recuperarea acesteia etc.</a:t>
            </a:r>
          </a:p>
          <a:p>
            <a:pPr indent="22225" eaLnBrk="1" hangingPunct="1">
              <a:buFont typeface="Wingdings" pitchFamily="2" charset="2"/>
              <a:buChar char="q"/>
            </a:pPr>
            <a:r>
              <a:rPr lang="ro-RO" sz="2400" dirty="0">
                <a:latin typeface="Arial" pitchFamily="34" charset="0"/>
                <a:cs typeface="Arial" pitchFamily="34" charset="0"/>
              </a:rPr>
              <a:t> Structura planului de afaceri nu este ”una standardizată”</a:t>
            </a:r>
          </a:p>
          <a:p>
            <a:pPr indent="22225">
              <a:buFont typeface="Wingdings" pitchFamily="2" charset="2"/>
              <a:buChar char="q"/>
            </a:pPr>
            <a:r>
              <a:rPr lang="ro-RO" sz="2400" dirty="0">
                <a:latin typeface="Arial" pitchFamily="34" charset="0"/>
                <a:cs typeface="Arial" pitchFamily="34" charset="0"/>
              </a:rPr>
              <a:t> În dependență de scopul elaborării PA în practică se întâlnesc diferite modele de structuri, dar în toate planurile de afaceri se vor regăsi următoarele compartimente: ”</a:t>
            </a:r>
            <a:r>
              <a:rPr lang="ro-RO" sz="2400" i="1" dirty="0">
                <a:solidFill>
                  <a:schemeClr val="accent2">
                    <a:lumMod val="75000"/>
                  </a:schemeClr>
                </a:solidFill>
                <a:latin typeface="Arial" pitchFamily="34" charset="0"/>
                <a:cs typeface="Arial" pitchFamily="34" charset="0"/>
              </a:rPr>
              <a:t>Rezumatul”,"Descrierea întreprinderii”, ”Descrierea investiției”, ”Produse/servicii”, ”Piața și clienții”, ”Strategia de marketing” și Planul financiar”</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Grp="1" noChangeArrowheads="1"/>
          </p:cNvSpPr>
          <p:nvPr>
            <p:ph type="title"/>
          </p:nvPr>
        </p:nvSpPr>
        <p:spPr>
          <a:xfrm>
            <a:off x="1816100" y="1079500"/>
            <a:ext cx="8534400" cy="338138"/>
          </a:xfrm>
          <a:noFill/>
          <a:ln>
            <a:noFill/>
          </a:ln>
        </p:spPr>
        <p:style>
          <a:lnRef idx="1">
            <a:schemeClr val="accent5"/>
          </a:lnRef>
          <a:fillRef idx="2">
            <a:schemeClr val="accent5"/>
          </a:fillRef>
          <a:effectRef idx="1">
            <a:schemeClr val="accent5"/>
          </a:effectRef>
          <a:fontRef idx="minor">
            <a:schemeClr val="dk1"/>
          </a:fontRef>
        </p:style>
        <p:txBody>
          <a:bodyPr>
            <a:noAutofit/>
          </a:bodyPr>
          <a:lstStyle/>
          <a:p>
            <a:pPr algn="ctr" eaLnBrk="1" hangingPunct="1"/>
            <a:r>
              <a:rPr lang="ro-RO" sz="2800" b="1" dirty="0">
                <a:solidFill>
                  <a:schemeClr val="accent6">
                    <a:lumMod val="75000"/>
                  </a:schemeClr>
                </a:solidFill>
              </a:rPr>
              <a:t>MODEL DE STRUCTURĂ A PLANULUI DE AFACERI</a:t>
            </a:r>
            <a:endParaRPr lang="ru-RU" sz="2800" b="1" dirty="0">
              <a:solidFill>
                <a:schemeClr val="accent6">
                  <a:lumMod val="75000"/>
                </a:schemeClr>
              </a:solidFill>
            </a:endParaRPr>
          </a:p>
        </p:txBody>
      </p:sp>
      <p:sp>
        <p:nvSpPr>
          <p:cNvPr id="3" name="Содержимое 2"/>
          <p:cNvSpPr>
            <a:spLocks noGrp="1"/>
          </p:cNvSpPr>
          <p:nvPr>
            <p:ph idx="1"/>
          </p:nvPr>
        </p:nvSpPr>
        <p:spPr>
          <a:xfrm>
            <a:off x="228600" y="1574800"/>
            <a:ext cx="6057900" cy="5283200"/>
          </a:xfrm>
          <a:ln>
            <a:noFill/>
          </a:ln>
        </p:spPr>
        <p:txBody>
          <a:bodyPr>
            <a:normAutofit fontScale="92500" lnSpcReduction="10000"/>
          </a:bodyPr>
          <a:lstStyle/>
          <a:p>
            <a:pPr>
              <a:buNone/>
            </a:pPr>
            <a:r>
              <a:rPr lang="ro-RO" sz="2200" b="1" dirty="0"/>
              <a:t>I. </a:t>
            </a:r>
            <a:r>
              <a:rPr lang="ro-RO" sz="2000" b="1" dirty="0"/>
              <a:t>Rezumat</a:t>
            </a:r>
            <a:r>
              <a:rPr lang="ro-RO" sz="2000" dirty="0">
                <a:cs typeface="Arial" pitchFamily="34" charset="0"/>
              </a:rPr>
              <a:t> (</a:t>
            </a:r>
            <a:r>
              <a:rPr lang="ro-RO" sz="2000" b="1" dirty="0"/>
              <a:t>Sinteza afacerii)</a:t>
            </a:r>
            <a:endParaRPr lang="en-US" sz="2000" b="1" dirty="0"/>
          </a:p>
          <a:p>
            <a:pPr>
              <a:buNone/>
            </a:pPr>
            <a:r>
              <a:rPr lang="ro-RO" sz="2000" dirty="0"/>
              <a:t>1.2. Situația actuală afacerii și obiectivele pentru primul an de activitate</a:t>
            </a:r>
          </a:p>
          <a:p>
            <a:pPr>
              <a:buNone/>
            </a:pPr>
            <a:r>
              <a:rPr lang="ro-RO" sz="2000" dirty="0"/>
              <a:t>1.3. Informații despre produsele existente</a:t>
            </a:r>
            <a:endParaRPr lang="en-US" sz="2000" dirty="0"/>
          </a:p>
          <a:p>
            <a:pPr>
              <a:buNone/>
            </a:pPr>
            <a:r>
              <a:rPr lang="ro-RO" sz="2000" dirty="0"/>
              <a:t>1.4. Volumul resurselor necesare pentru investiții și sursele de finanțare</a:t>
            </a:r>
            <a:endParaRPr lang="en-US" sz="2000" dirty="0"/>
          </a:p>
          <a:p>
            <a:pPr>
              <a:buNone/>
            </a:pPr>
            <a:r>
              <a:rPr lang="ro-RO" sz="2000" dirty="0"/>
              <a:t>1.5. Rezumat al rezultatelor financiare preconizate</a:t>
            </a:r>
            <a:endParaRPr lang="en-US" sz="2000" dirty="0"/>
          </a:p>
          <a:p>
            <a:pPr>
              <a:buNone/>
            </a:pPr>
            <a:r>
              <a:rPr lang="ro-RO" sz="2000" b="1" dirty="0"/>
              <a:t>II. Istoria afacerii</a:t>
            </a:r>
            <a:endParaRPr lang="en-US" sz="2000" dirty="0"/>
          </a:p>
          <a:p>
            <a:pPr>
              <a:buNone/>
            </a:pPr>
            <a:r>
              <a:rPr lang="ro-RO" sz="2000" dirty="0"/>
              <a:t>2.1. Anul fondării afacerii și realizările până în prezent</a:t>
            </a:r>
            <a:endParaRPr lang="en-US" sz="2000" dirty="0"/>
          </a:p>
          <a:p>
            <a:pPr>
              <a:buNone/>
            </a:pPr>
            <a:r>
              <a:rPr lang="ro-RO" sz="2000" dirty="0"/>
              <a:t>2.2. Descrierea fondatorilor și structura capitalului social</a:t>
            </a:r>
            <a:endParaRPr lang="en-US" sz="2000" dirty="0"/>
          </a:p>
          <a:p>
            <a:pPr>
              <a:buNone/>
            </a:pPr>
            <a:r>
              <a:rPr lang="ro-RO" sz="2000" b="1" dirty="0"/>
              <a:t>III. Produse si servicii</a:t>
            </a:r>
            <a:endParaRPr lang="en-US" sz="2000" dirty="0"/>
          </a:p>
          <a:p>
            <a:pPr>
              <a:buNone/>
            </a:pPr>
            <a:r>
              <a:rPr lang="ro-RO" sz="2000" dirty="0"/>
              <a:t>3.1. Descrierea detaliată a produselor/serviciilor oferite</a:t>
            </a:r>
            <a:endParaRPr lang="en-US" sz="2000" dirty="0"/>
          </a:p>
          <a:p>
            <a:pPr>
              <a:buNone/>
            </a:pPr>
            <a:r>
              <a:rPr lang="ro-RO" sz="2000" dirty="0"/>
              <a:t>3.2  Structura prețurilor</a:t>
            </a:r>
            <a:endParaRPr lang="en-US" sz="2000" dirty="0"/>
          </a:p>
          <a:p>
            <a:pPr>
              <a:buNone/>
            </a:pPr>
            <a:r>
              <a:rPr lang="ro-RO" sz="2000" dirty="0"/>
              <a:t>3.3 Avantaje competitive a produselor</a:t>
            </a:r>
            <a:endParaRPr lang="en-US" sz="2000" dirty="0"/>
          </a:p>
        </p:txBody>
      </p:sp>
      <p:sp>
        <p:nvSpPr>
          <p:cNvPr id="4" name="Прямоугольник 3"/>
          <p:cNvSpPr/>
          <p:nvPr/>
        </p:nvSpPr>
        <p:spPr>
          <a:xfrm>
            <a:off x="6832600" y="1511300"/>
            <a:ext cx="5156200" cy="4401205"/>
          </a:xfrm>
          <a:prstGeom prst="rect">
            <a:avLst/>
          </a:prstGeom>
          <a:ln>
            <a:noFill/>
          </a:ln>
        </p:spPr>
        <p:txBody>
          <a:bodyPr wrap="square">
            <a:spAutoFit/>
          </a:bodyPr>
          <a:lstStyle/>
          <a:p>
            <a:pPr>
              <a:buNone/>
            </a:pPr>
            <a:r>
              <a:rPr lang="ro-RO" sz="2000" b="1" dirty="0"/>
              <a:t>IV. Piața și Clienți</a:t>
            </a:r>
            <a:endParaRPr lang="en-US" sz="2000" dirty="0"/>
          </a:p>
          <a:p>
            <a:pPr>
              <a:buNone/>
            </a:pPr>
            <a:r>
              <a:rPr lang="ro-RO" sz="2000" dirty="0"/>
              <a:t>4.1 Descrierea pieței și segmentului țintă</a:t>
            </a:r>
            <a:endParaRPr lang="en-US" sz="2000" dirty="0"/>
          </a:p>
          <a:p>
            <a:pPr>
              <a:buNone/>
            </a:pPr>
            <a:r>
              <a:rPr lang="ro-RO" sz="2000" b="1" dirty="0"/>
              <a:t>V. Concurenții</a:t>
            </a:r>
            <a:endParaRPr lang="en-US" sz="2000" dirty="0"/>
          </a:p>
          <a:p>
            <a:pPr>
              <a:buNone/>
            </a:pPr>
            <a:r>
              <a:rPr lang="ro-RO" sz="2000" dirty="0"/>
              <a:t>5.1 Descrierea principalilor concurenți</a:t>
            </a:r>
            <a:endParaRPr lang="en-US" sz="2000" dirty="0"/>
          </a:p>
          <a:p>
            <a:pPr>
              <a:buNone/>
            </a:pPr>
            <a:r>
              <a:rPr lang="en-US" sz="2000" b="1" dirty="0"/>
              <a:t>VI. Marketing</a:t>
            </a:r>
            <a:endParaRPr lang="en-US" sz="2000" dirty="0"/>
          </a:p>
          <a:p>
            <a:pPr>
              <a:buNone/>
            </a:pPr>
            <a:r>
              <a:rPr lang="ro-MO" sz="2000" dirty="0"/>
              <a:t>6.1 Politica și strategia de prețuri</a:t>
            </a:r>
            <a:endParaRPr lang="en-US" sz="2000" dirty="0"/>
          </a:p>
          <a:p>
            <a:pPr>
              <a:buNone/>
            </a:pPr>
            <a:r>
              <a:rPr lang="ro-MO" sz="2000" dirty="0"/>
              <a:t>6.2 Promovarea produselor și serviciilor</a:t>
            </a:r>
            <a:endParaRPr lang="en-US" sz="2000" dirty="0"/>
          </a:p>
          <a:p>
            <a:pPr>
              <a:buNone/>
            </a:pPr>
            <a:r>
              <a:rPr lang="en-US" sz="2000" b="1" dirty="0"/>
              <a:t>VII. </a:t>
            </a:r>
            <a:r>
              <a:rPr lang="ro-RO" sz="2000" b="1" dirty="0"/>
              <a:t>Managementul și echipa de lucru</a:t>
            </a:r>
            <a:endParaRPr lang="en-US" sz="2000" dirty="0"/>
          </a:p>
          <a:p>
            <a:pPr>
              <a:buNone/>
            </a:pPr>
            <a:r>
              <a:rPr lang="ro-RO" sz="2000" dirty="0"/>
              <a:t>7.1 Forma organizatorică și guvernarea</a:t>
            </a:r>
            <a:endParaRPr lang="en-US" sz="2000" dirty="0"/>
          </a:p>
          <a:p>
            <a:pPr>
              <a:buNone/>
            </a:pPr>
            <a:r>
              <a:rPr lang="ro-RO" sz="2000" dirty="0"/>
              <a:t>7.2 Structura personalului scriptic</a:t>
            </a:r>
            <a:endParaRPr lang="en-US" sz="2000" dirty="0"/>
          </a:p>
          <a:p>
            <a:pPr>
              <a:buNone/>
            </a:pPr>
            <a:r>
              <a:rPr lang="ro-RO" sz="2000" dirty="0"/>
              <a:t>7.3. Echipa de management</a:t>
            </a:r>
            <a:endParaRPr lang="en-US" sz="2000" dirty="0"/>
          </a:p>
          <a:p>
            <a:pPr>
              <a:buNone/>
            </a:pPr>
            <a:r>
              <a:rPr lang="ro-RO" sz="2000" dirty="0"/>
              <a:t>7.4. Sistemul de control și evaluare</a:t>
            </a:r>
            <a:endParaRPr lang="en-US" sz="2000" dirty="0"/>
          </a:p>
          <a:p>
            <a:pPr>
              <a:buNone/>
            </a:pPr>
            <a:r>
              <a:rPr lang="ro-MO" sz="2000" b="1" dirty="0"/>
              <a:t>IX. Planul financiar</a:t>
            </a:r>
          </a:p>
          <a:p>
            <a:pPr>
              <a:buNone/>
            </a:pPr>
            <a:r>
              <a:rPr lang="ro-MO" sz="2000" b="1" dirty="0"/>
              <a:t>X.  Anexe</a:t>
            </a:r>
            <a:r>
              <a:rPr lang="ro-RO" sz="2000" dirty="0">
                <a:cs typeface="Arial" pitchFamily="34" charset="0"/>
              </a:rPr>
              <a:t> (</a:t>
            </a:r>
            <a:r>
              <a:rPr lang="ro-RO" sz="2000" b="1" i="1" dirty="0"/>
              <a:t>autorizații, certificate, poze, etc.)</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a:xfrm>
            <a:off x="596900" y="852962"/>
            <a:ext cx="10972800" cy="517525"/>
          </a:xfrm>
          <a:ln w="38100" cmpd="dbl">
            <a:noFill/>
          </a:ln>
        </p:spPr>
        <p:txBody>
          <a:bodyPr>
            <a:normAutofit fontScale="90000"/>
          </a:bodyPr>
          <a:lstStyle/>
          <a:p>
            <a:pPr algn="ctr" eaLnBrk="1" hangingPunct="1"/>
            <a:r>
              <a:rPr lang="ro-MO" sz="2800" b="1" dirty="0">
                <a:solidFill>
                  <a:schemeClr val="accent6">
                    <a:lumMod val="75000"/>
                  </a:schemeClr>
                </a:solidFill>
                <a:latin typeface="+mn-lt"/>
              </a:rPr>
              <a:t>STRUCTURA PA ÎN CADRUL PROGRAMULUI </a:t>
            </a:r>
            <a:r>
              <a:rPr lang="en-US" sz="2800" b="1" dirty="0">
                <a:solidFill>
                  <a:schemeClr val="accent6">
                    <a:lumMod val="75000"/>
                  </a:schemeClr>
                </a:solidFill>
                <a:latin typeface="+mn-lt"/>
              </a:rPr>
              <a:t>START PENTRU TINERI</a:t>
            </a:r>
            <a:endParaRPr lang="ru-RU" sz="2800" b="1" dirty="0">
              <a:solidFill>
                <a:schemeClr val="accent6">
                  <a:lumMod val="75000"/>
                </a:schemeClr>
              </a:solidFill>
              <a:latin typeface="+mn-lt"/>
            </a:endParaRPr>
          </a:p>
        </p:txBody>
      </p:sp>
      <p:sp>
        <p:nvSpPr>
          <p:cNvPr id="3" name="Content Placeholder 2">
            <a:extLst>
              <a:ext uri="{FF2B5EF4-FFF2-40B4-BE49-F238E27FC236}">
                <a16:creationId xmlns:a16="http://schemas.microsoft.com/office/drawing/2014/main" id="{E3130940-6733-4CC0-8DF0-2D4B04F89872}"/>
              </a:ext>
            </a:extLst>
          </p:cNvPr>
          <p:cNvSpPr>
            <a:spLocks noGrp="1"/>
          </p:cNvSpPr>
          <p:nvPr>
            <p:ph idx="1"/>
          </p:nvPr>
        </p:nvSpPr>
        <p:spPr>
          <a:xfrm>
            <a:off x="787400" y="1533524"/>
            <a:ext cx="9461500" cy="5121276"/>
          </a:xfrm>
        </p:spPr>
        <p:txBody>
          <a:bodyPr>
            <a:normAutofit fontScale="77500" lnSpcReduction="20000"/>
          </a:bodyPr>
          <a:lstStyle/>
          <a:p>
            <a:pPr marL="457200" indent="-457200">
              <a:lnSpc>
                <a:spcPct val="100000"/>
              </a:lnSpc>
              <a:buNone/>
            </a:pPr>
            <a:r>
              <a:rPr lang="ro-RO" sz="2400" b="1" dirty="0"/>
              <a:t>1. Titlul proiectului, scop și obiective.</a:t>
            </a:r>
            <a:endParaRPr lang="ro-MO" sz="2400" b="1" dirty="0"/>
          </a:p>
          <a:p>
            <a:pPr marL="457200" indent="-457200">
              <a:lnSpc>
                <a:spcPct val="100000"/>
              </a:lnSpc>
              <a:buNone/>
            </a:pPr>
            <a:r>
              <a:rPr lang="ro-RO" sz="2400" b="1" dirty="0"/>
              <a:t>2. Informații cu privire la întreprindere.</a:t>
            </a:r>
            <a:r>
              <a:rPr lang="ro-RO" sz="2400" dirty="0"/>
              <a:t> (Tab.)</a:t>
            </a:r>
            <a:endParaRPr lang="en-US" sz="2400" b="1" dirty="0"/>
          </a:p>
          <a:p>
            <a:pPr>
              <a:lnSpc>
                <a:spcPct val="100000"/>
              </a:lnSpc>
            </a:pPr>
            <a:r>
              <a:rPr lang="ro-RO" sz="2400" dirty="0"/>
              <a:t>Date despre lucrătorul migrant. (Tab.)</a:t>
            </a:r>
            <a:endParaRPr lang="en-US" sz="2400" dirty="0"/>
          </a:p>
          <a:p>
            <a:pPr>
              <a:lnSpc>
                <a:spcPct val="100000"/>
              </a:lnSpc>
            </a:pPr>
            <a:r>
              <a:rPr lang="ro-RO" sz="2400" dirty="0"/>
              <a:t>Date despre fondatori și cota de participare a fiecăruia. (Tab.)</a:t>
            </a:r>
          </a:p>
          <a:p>
            <a:pPr>
              <a:lnSpc>
                <a:spcPct val="100000"/>
              </a:lnSpc>
            </a:pPr>
            <a:r>
              <a:rPr lang="ro-RO" sz="2400" dirty="0"/>
              <a:t>Date despre administratorul întreprinderii. (Tab.)</a:t>
            </a:r>
            <a:endParaRPr lang="ro-MO" sz="2400" dirty="0"/>
          </a:p>
          <a:p>
            <a:pPr>
              <a:lnSpc>
                <a:spcPct val="100000"/>
              </a:lnSpc>
            </a:pPr>
            <a:r>
              <a:rPr lang="ro-RO" sz="2400" dirty="0"/>
              <a:t>Experiența profesională a administratorului. (Tab.)</a:t>
            </a:r>
          </a:p>
          <a:p>
            <a:pPr>
              <a:lnSpc>
                <a:spcPct val="100000"/>
              </a:lnSpc>
              <a:buNone/>
            </a:pPr>
            <a:r>
              <a:rPr lang="ro-RO" sz="2400" b="1" dirty="0"/>
              <a:t>3. Descrierea întreprinderii.</a:t>
            </a:r>
          </a:p>
          <a:p>
            <a:pPr>
              <a:lnSpc>
                <a:spcPct val="100000"/>
              </a:lnSpc>
              <a:buNone/>
            </a:pPr>
            <a:r>
              <a:rPr lang="ro-RO" sz="2400" dirty="0"/>
              <a:t>3.1.  Descrierea întreprinderii şi a activităţii desfăşurate.</a:t>
            </a:r>
          </a:p>
          <a:p>
            <a:pPr>
              <a:lnSpc>
                <a:spcPct val="100000"/>
              </a:lnSpc>
              <a:buNone/>
            </a:pPr>
            <a:r>
              <a:rPr lang="ro-RO" sz="2400" dirty="0"/>
              <a:t>3.2. Descrierea proiectului investiţional.</a:t>
            </a:r>
          </a:p>
          <a:p>
            <a:pPr marL="228600" lvl="2">
              <a:lnSpc>
                <a:spcPct val="100000"/>
              </a:lnSpc>
              <a:spcBef>
                <a:spcPts val="1000"/>
              </a:spcBef>
              <a:buNone/>
            </a:pPr>
            <a:r>
              <a:rPr lang="ro-RO" sz="2400" dirty="0"/>
              <a:t>3.2.1. Scopul şi obiectivele investiţiei (proiectului).</a:t>
            </a:r>
          </a:p>
          <a:p>
            <a:pPr marL="228600" lvl="2">
              <a:lnSpc>
                <a:spcPct val="100000"/>
              </a:lnSpc>
              <a:spcBef>
                <a:spcPts val="1000"/>
              </a:spcBef>
              <a:buNone/>
            </a:pPr>
            <a:r>
              <a:rPr lang="ro-RO" sz="2400" dirty="0"/>
              <a:t>3.2.2. </a:t>
            </a:r>
            <a:r>
              <a:rPr lang="ro-MO" sz="2400" dirty="0"/>
              <a:t>Descrierea investiţiei în cadrul proiectului.</a:t>
            </a:r>
          </a:p>
          <a:p>
            <a:pPr marL="228600" lvl="2">
              <a:lnSpc>
                <a:spcPct val="100000"/>
              </a:lnSpc>
              <a:spcBef>
                <a:spcPts val="1000"/>
              </a:spcBef>
              <a:buNone/>
            </a:pPr>
            <a:r>
              <a:rPr lang="ro-RO" sz="2400" dirty="0"/>
              <a:t>3.2. 3. Impactul investiţiei.</a:t>
            </a:r>
          </a:p>
          <a:p>
            <a:pPr marL="228600" lvl="2">
              <a:lnSpc>
                <a:spcPct val="100000"/>
              </a:lnSpc>
              <a:spcBef>
                <a:spcPts val="1000"/>
              </a:spcBef>
              <a:buNone/>
            </a:pPr>
            <a:r>
              <a:rPr lang="ro-RO" sz="2400" dirty="0"/>
              <a:t>3.2.4 </a:t>
            </a:r>
            <a:r>
              <a:rPr lang="ro-MO" sz="2400" dirty="0"/>
              <a:t>Potenţialii beneficiari ai proiectului.</a:t>
            </a:r>
          </a:p>
          <a:p>
            <a:pPr marL="228600" lvl="2">
              <a:lnSpc>
                <a:spcPct val="100000"/>
              </a:lnSpc>
              <a:spcBef>
                <a:spcPts val="1000"/>
              </a:spcBef>
              <a:buNone/>
            </a:pPr>
            <a:endParaRPr lang="ro-MO" sz="2800" dirty="0"/>
          </a:p>
          <a:p>
            <a:pPr marL="228600" lvl="2">
              <a:lnSpc>
                <a:spcPct val="100000"/>
              </a:lnSpc>
              <a:spcBef>
                <a:spcPts val="1000"/>
              </a:spcBef>
              <a:buNone/>
            </a:pPr>
            <a:endParaRPr lang="ro-MO" sz="2400" dirty="0"/>
          </a:p>
          <a:p>
            <a:pPr marL="228600" lvl="2">
              <a:lnSpc>
                <a:spcPct val="100000"/>
              </a:lnSpc>
              <a:spcBef>
                <a:spcPts val="1000"/>
              </a:spcBef>
              <a:buNone/>
            </a:pPr>
            <a:endParaRPr lang="ro-MO" sz="2400" dirty="0"/>
          </a:p>
          <a:p>
            <a:pPr marL="228600" lvl="2">
              <a:lnSpc>
                <a:spcPct val="100000"/>
              </a:lnSpc>
              <a:spcBef>
                <a:spcPts val="1000"/>
              </a:spcBef>
              <a:buNone/>
            </a:pPr>
            <a:endParaRPr lang="ro-RO" sz="2400" b="1" dirty="0"/>
          </a:p>
          <a:p>
            <a:pPr marL="228600" lvl="2">
              <a:lnSpc>
                <a:spcPct val="100000"/>
              </a:lnSpc>
              <a:spcBef>
                <a:spcPts val="1000"/>
              </a:spcBef>
              <a:buNone/>
            </a:pPr>
            <a:endParaRPr lang="en-US" sz="1200" b="1" dirty="0"/>
          </a:p>
          <a:p>
            <a:pPr>
              <a:lnSpc>
                <a:spcPct val="100000"/>
              </a:lnSpc>
              <a:buNone/>
            </a:pPr>
            <a:endParaRPr lang="en-US" sz="2400" i="1" dirty="0"/>
          </a:p>
          <a:p>
            <a:pPr>
              <a:lnSpc>
                <a:spcPct val="100000"/>
              </a:lnSpc>
              <a:buNone/>
            </a:pPr>
            <a:endParaRPr lang="en-US" sz="2400" i="1" dirty="0"/>
          </a:p>
          <a:p>
            <a:pPr>
              <a:lnSpc>
                <a:spcPct val="100000"/>
              </a:lnSpc>
            </a:pPr>
            <a:endParaRPr lang="en-US" sz="2400" dirty="0"/>
          </a:p>
          <a:p>
            <a:pPr>
              <a:buNone/>
            </a:pPr>
            <a:endParaRPr lang="en-US" sz="2400" dirty="0"/>
          </a:p>
          <a:p>
            <a:endParaRPr lang="en-US" dirty="0"/>
          </a:p>
        </p:txBody>
      </p:sp>
    </p:spTree>
    <p:extLst>
      <p:ext uri="{BB962C8B-B14F-4D97-AF65-F5344CB8AC3E}">
        <p14:creationId xmlns:p14="http://schemas.microsoft.com/office/powerpoint/2010/main" val="26201288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BA95048-FF70-4FA3-9C47-156D6D0D33DD}"/>
              </a:ext>
            </a:extLst>
          </p:cNvPr>
          <p:cNvSpPr>
            <a:spLocks noGrp="1"/>
          </p:cNvSpPr>
          <p:nvPr>
            <p:ph type="body" idx="1"/>
          </p:nvPr>
        </p:nvSpPr>
        <p:spPr>
          <a:xfrm>
            <a:off x="860184" y="5130800"/>
            <a:ext cx="10471631" cy="984250"/>
          </a:xfrm>
        </p:spPr>
        <p:txBody>
          <a:bodyPr/>
          <a:lstStyle/>
          <a:p>
            <a:pPr algn="r"/>
            <a:r>
              <a:rPr lang="en-US" b="1" dirty="0">
                <a:solidFill>
                  <a:schemeClr val="accent6">
                    <a:lumMod val="75000"/>
                  </a:schemeClr>
                </a:solidFill>
              </a:rPr>
              <a:t>Formator: </a:t>
            </a:r>
            <a:r>
              <a:rPr lang="en-US" b="1" dirty="0" err="1">
                <a:solidFill>
                  <a:schemeClr val="accent6">
                    <a:lumMod val="75000"/>
                  </a:schemeClr>
                </a:solidFill>
              </a:rPr>
              <a:t>Liubovi</a:t>
            </a:r>
            <a:r>
              <a:rPr lang="en-US" b="1" dirty="0">
                <a:solidFill>
                  <a:schemeClr val="accent6">
                    <a:lumMod val="75000"/>
                  </a:schemeClr>
                </a:solidFill>
              </a:rPr>
              <a:t> Prodan</a:t>
            </a:r>
          </a:p>
        </p:txBody>
      </p:sp>
      <p:sp>
        <p:nvSpPr>
          <p:cNvPr id="7" name="Прямоугольник 6"/>
          <p:cNvSpPr/>
          <p:nvPr/>
        </p:nvSpPr>
        <p:spPr>
          <a:xfrm>
            <a:off x="1219200" y="2595486"/>
            <a:ext cx="9779000" cy="1015663"/>
          </a:xfrm>
          <a:prstGeom prst="rect">
            <a:avLst/>
          </a:prstGeom>
        </p:spPr>
        <p:txBody>
          <a:bodyPr wrap="square">
            <a:spAutoFit/>
          </a:bodyPr>
          <a:lstStyle/>
          <a:p>
            <a:pPr algn="ctr"/>
            <a:r>
              <a:rPr lang="ro-RO" sz="6000" b="1" dirty="0">
                <a:solidFill>
                  <a:schemeClr val="accent6">
                    <a:lumMod val="75000"/>
                  </a:schemeClr>
                </a:solidFill>
                <a:latin typeface="+mj-lt"/>
                <a:ea typeface="+mj-ea"/>
                <a:cs typeface="+mj-cs"/>
              </a:rPr>
              <a:t>Planificarea afacerii</a:t>
            </a:r>
          </a:p>
        </p:txBody>
      </p:sp>
    </p:spTree>
    <p:extLst>
      <p:ext uri="{BB962C8B-B14F-4D97-AF65-F5344CB8AC3E}">
        <p14:creationId xmlns:p14="http://schemas.microsoft.com/office/powerpoint/2010/main" val="1445534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E3130940-6733-4CC0-8DF0-2D4B04F89872}"/>
              </a:ext>
            </a:extLst>
          </p:cNvPr>
          <p:cNvSpPr txBox="1">
            <a:spLocks noGrp="1"/>
          </p:cNvSpPr>
          <p:nvPr>
            <p:ph idx="1"/>
          </p:nvPr>
        </p:nvSpPr>
        <p:spPr>
          <a:xfrm>
            <a:off x="533400" y="1155700"/>
            <a:ext cx="11417300" cy="5153025"/>
          </a:xfrm>
          <a:prstGeom prst="rect">
            <a:avLst/>
          </a:prstGeom>
        </p:spPr>
        <p:txBody>
          <a:bodyPr vert="horz" lIns="91440" tIns="45720" rIns="91440" bIns="45720" rtlCol="0">
            <a:normAutofit fontScale="85000" lnSpcReduction="20000"/>
          </a:bodyPr>
          <a:lstStyle/>
          <a:p>
            <a:pPr marL="228600" lvl="0" indent="-228600">
              <a:spcBef>
                <a:spcPts val="1000"/>
              </a:spcBef>
              <a:buNone/>
            </a:pPr>
            <a:r>
              <a:rPr lang="ro-RO" sz="2000" dirty="0"/>
              <a:t>3.2.5 Durata de implementare a proiectului.</a:t>
            </a:r>
          </a:p>
          <a:p>
            <a:pPr marL="228600" lvl="0" indent="-228600">
              <a:spcBef>
                <a:spcPts val="1000"/>
              </a:spcBef>
              <a:buNone/>
            </a:pPr>
            <a:r>
              <a:rPr lang="ro-RO" sz="2000" dirty="0"/>
              <a:t>3.2.6 Resursele materiale implicate în realizarea proiectului.</a:t>
            </a:r>
            <a:endParaRPr kumimoji="0" lang="en-US" sz="2000" i="0" u="none" strike="noStrike" kern="1200" cap="none" spc="0" normalizeH="0" baseline="0" noProof="0" dirty="0">
              <a:ln>
                <a:noFill/>
              </a:ln>
              <a:solidFill>
                <a:schemeClr val="tx1"/>
              </a:solidFill>
              <a:effectLst/>
              <a:uLnTx/>
              <a:uFillTx/>
              <a:ea typeface="+mn-ea"/>
              <a:cs typeface="+mn-cs"/>
            </a:endParaRPr>
          </a:p>
          <a:p>
            <a:pPr marL="228600" indent="-228600">
              <a:spcBef>
                <a:spcPts val="1000"/>
              </a:spcBef>
              <a:buNone/>
            </a:pPr>
            <a:r>
              <a:rPr lang="ro-RO" sz="2000" b="1" dirty="0"/>
              <a:t>4. Participare la alte proiecte/programe.</a:t>
            </a:r>
            <a:endParaRPr lang="en-US" sz="2000" b="1" dirty="0"/>
          </a:p>
          <a:p>
            <a:pPr lvl="0">
              <a:buNone/>
            </a:pPr>
            <a:r>
              <a:rPr lang="ro-RO" sz="2000" b="1" dirty="0"/>
              <a:t>5. Resursele umane ale întreprinderii.</a:t>
            </a:r>
          </a:p>
          <a:p>
            <a:pPr>
              <a:buNone/>
            </a:pPr>
            <a:r>
              <a:rPr lang="ro-RO" sz="2000" dirty="0"/>
              <a:t>5.1 Informația privind locurile de muncă. </a:t>
            </a:r>
            <a:endParaRPr lang="en-US" sz="2000" dirty="0"/>
          </a:p>
          <a:p>
            <a:pPr>
              <a:buNone/>
            </a:pPr>
            <a:r>
              <a:rPr lang="ro-RO" sz="2000" dirty="0"/>
              <a:t>5.2 Descrierea resurselor umane.</a:t>
            </a:r>
          </a:p>
          <a:p>
            <a:pPr lvl="0">
              <a:buNone/>
            </a:pPr>
            <a:r>
              <a:rPr lang="ro-RO" sz="2000" b="1" dirty="0"/>
              <a:t>6. Produsul și piața.</a:t>
            </a:r>
          </a:p>
          <a:p>
            <a:pPr>
              <a:buNone/>
            </a:pPr>
            <a:r>
              <a:rPr lang="ro-RO" sz="2000" dirty="0"/>
              <a:t>6.1 Care este piaţa ţintă? Cât de mare estimaţi a fi această piaţă? </a:t>
            </a:r>
          </a:p>
          <a:p>
            <a:pPr marL="0" lvl="1">
              <a:buNone/>
            </a:pPr>
            <a:r>
              <a:rPr lang="ro-RO" sz="2000" dirty="0"/>
              <a:t>6.2 Poziţia produselor/ serviciilor întreprinderii pe piaţă comparativ cu cele ale concurenţei.</a:t>
            </a:r>
            <a:endParaRPr lang="en-US" sz="2000" dirty="0"/>
          </a:p>
          <a:p>
            <a:pPr marL="228600" lvl="1">
              <a:spcBef>
                <a:spcPts val="1000"/>
              </a:spcBef>
              <a:buNone/>
            </a:pPr>
            <a:r>
              <a:rPr lang="ro-RO" sz="2000" dirty="0"/>
              <a:t>6.3 Principalii clienţi; 6.4 Principalii concurenţi; 6.5 Principalii furnizori; 6.6 </a:t>
            </a:r>
            <a:r>
              <a:rPr lang="ro-MO" sz="2000" dirty="0"/>
              <a:t>Volumul vânzărilor planificate(tab.)</a:t>
            </a:r>
          </a:p>
          <a:p>
            <a:pPr marL="228600" lvl="1">
              <a:spcBef>
                <a:spcPts val="1000"/>
              </a:spcBef>
              <a:buNone/>
            </a:pPr>
            <a:r>
              <a:rPr lang="ro-RO" sz="2000" b="1" dirty="0"/>
              <a:t>7.Procesul de producere.</a:t>
            </a:r>
          </a:p>
          <a:p>
            <a:pPr marL="228600" lvl="1">
              <a:spcBef>
                <a:spcPts val="1000"/>
              </a:spcBef>
              <a:buNone/>
            </a:pPr>
            <a:r>
              <a:rPr lang="ro-RO" sz="2000" dirty="0"/>
              <a:t>7.1 Date privind bunurile întreprinderii.</a:t>
            </a:r>
          </a:p>
          <a:p>
            <a:pPr marL="228600" lvl="1">
              <a:spcBef>
                <a:spcPts val="1000"/>
              </a:spcBef>
              <a:buNone/>
            </a:pPr>
            <a:r>
              <a:rPr lang="ro-RO" sz="2000" b="1" dirty="0"/>
              <a:t>8. Costul total al proiectului și etapele de realizare.</a:t>
            </a:r>
            <a:endParaRPr lang="en-US" sz="2000" b="1" dirty="0"/>
          </a:p>
          <a:p>
            <a:pPr marL="228600" lvl="1">
              <a:spcBef>
                <a:spcPts val="1000"/>
              </a:spcBef>
            </a:pPr>
            <a:endParaRPr lang="en-US" sz="2000" dirty="0"/>
          </a:p>
          <a:p>
            <a:pPr marL="228600" lvl="1">
              <a:spcBef>
                <a:spcPts val="1000"/>
              </a:spcBef>
            </a:pPr>
            <a:endParaRPr lang="en-US" sz="2000" dirty="0"/>
          </a:p>
          <a:p>
            <a:pPr marL="228600" lvl="1">
              <a:spcBef>
                <a:spcPts val="1000"/>
              </a:spcBef>
            </a:pPr>
            <a:endParaRPr lang="en-US" sz="2000" dirty="0"/>
          </a:p>
          <a:p>
            <a:pPr marL="228600" lvl="1">
              <a:spcBef>
                <a:spcPts val="1000"/>
              </a:spcBef>
            </a:pPr>
            <a:endParaRPr lang="en-US" sz="2000" dirty="0"/>
          </a:p>
          <a:p>
            <a:pPr marL="228600" lvl="1">
              <a:spcBef>
                <a:spcPts val="1000"/>
              </a:spcBef>
            </a:pPr>
            <a:endParaRPr lang="en-US" sz="2000" dirty="0"/>
          </a:p>
          <a:p>
            <a:endParaRPr lang="en-US" i="1" dirty="0"/>
          </a:p>
          <a:p>
            <a:pPr lvl="0"/>
            <a:endParaRPr lang="en-US" dirty="0"/>
          </a:p>
          <a:p>
            <a:endParaRPr lang="en-US" dirty="0"/>
          </a:p>
          <a:p>
            <a:pPr lvl="0"/>
            <a:endParaRPr lang="en-US" dirty="0"/>
          </a:p>
          <a:p>
            <a:pPr marL="228600" marR="0" lvl="2" indent="-22860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US" sz="1200" b="1"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US" sz="2400" b="0" i="1"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a:pPr>
            <a:endParaRPr kumimoji="0" lang="en-US" sz="2400" b="0" i="1"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100000"/>
              </a:lnSpc>
              <a:spcBef>
                <a:spcPts val="1000"/>
              </a:spcBef>
              <a:spcAft>
                <a:spcPts val="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400" b="0" i="0" u="none" strike="noStrike" kern="1200" cap="none" spc="0" normalizeH="0" baseline="0" noProof="0" dirty="0">
              <a:ln>
                <a:noFill/>
              </a:ln>
              <a:solidFill>
                <a:schemeClr val="tx1"/>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60400" y="1146176"/>
            <a:ext cx="10972800" cy="746125"/>
          </a:xfrm>
          <a:ln w="38100" cmpd="dbl">
            <a:noFill/>
          </a:ln>
        </p:spPr>
        <p:txBody>
          <a:bodyPr>
            <a:normAutofit/>
          </a:bodyPr>
          <a:lstStyle/>
          <a:p>
            <a:pPr algn="ctr" eaLnBrk="1" hangingPunct="1"/>
            <a:r>
              <a:rPr lang="ro-RO" sz="2800" b="1" dirty="0">
                <a:solidFill>
                  <a:schemeClr val="accent6">
                    <a:lumMod val="75000"/>
                  </a:schemeClr>
                </a:solidFill>
                <a:latin typeface="+mn-lt"/>
              </a:rPr>
              <a:t>CINE ÎNTOCMEŞTE PLANUL DE AFACERI </a:t>
            </a:r>
            <a:r>
              <a:rPr lang="ru-RU" sz="2800" b="1" dirty="0">
                <a:solidFill>
                  <a:schemeClr val="accent6">
                    <a:lumMod val="75000"/>
                  </a:schemeClr>
                </a:solidFill>
                <a:latin typeface="+mn-lt"/>
              </a:rPr>
              <a:t>?</a:t>
            </a:r>
            <a:r>
              <a:rPr lang="ro-RO" sz="2800" b="1" dirty="0">
                <a:solidFill>
                  <a:schemeClr val="accent6">
                    <a:lumMod val="75000"/>
                  </a:schemeClr>
                </a:solidFill>
                <a:latin typeface="+mn-lt"/>
              </a:rPr>
              <a:t> </a:t>
            </a:r>
            <a:endParaRPr lang="ru-RU" sz="2800" b="1" dirty="0">
              <a:solidFill>
                <a:schemeClr val="accent6">
                  <a:lumMod val="75000"/>
                </a:schemeClr>
              </a:solidFill>
              <a:latin typeface="+mn-lt"/>
            </a:endParaRPr>
          </a:p>
        </p:txBody>
      </p:sp>
      <p:sp>
        <p:nvSpPr>
          <p:cNvPr id="22531" name="Rectangle 4"/>
          <p:cNvSpPr>
            <a:spLocks noGrp="1" noChangeArrowheads="1"/>
          </p:cNvSpPr>
          <p:nvPr>
            <p:ph idx="1"/>
          </p:nvPr>
        </p:nvSpPr>
        <p:spPr>
          <a:xfrm>
            <a:off x="673100" y="1960563"/>
            <a:ext cx="10972800" cy="4897437"/>
          </a:xfrm>
          <a:noFill/>
          <a:ln w="38100" cmpd="dbl">
            <a:noFill/>
          </a:ln>
        </p:spPr>
        <p:txBody>
          <a:bodyPr>
            <a:normAutofit/>
          </a:bodyPr>
          <a:lstStyle/>
          <a:p>
            <a:pPr eaLnBrk="1" hangingPunct="1">
              <a:buFont typeface="Wingdings" pitchFamily="2" charset="2"/>
              <a:buChar char="q"/>
            </a:pPr>
            <a:r>
              <a:rPr lang="ro-RO" sz="2200" dirty="0">
                <a:latin typeface="Arial" pitchFamily="34" charset="0"/>
                <a:cs typeface="Arial" pitchFamily="34" charset="0"/>
              </a:rPr>
              <a:t>În cadrul întreprinderilor mici, de regulă, planul de afaceri este întocmit de administratorul întreprinderii, fiind revizuit şi aprobat de ceilalţi asociați.</a:t>
            </a:r>
          </a:p>
          <a:p>
            <a:pPr eaLnBrk="1" hangingPunct="1">
              <a:buFont typeface="Wingdings" pitchFamily="2" charset="2"/>
              <a:buChar char="q"/>
            </a:pPr>
            <a:endParaRPr lang="ro-RO" sz="1000" dirty="0">
              <a:latin typeface="Arial" pitchFamily="34" charset="0"/>
              <a:cs typeface="Arial" pitchFamily="34" charset="0"/>
            </a:endParaRPr>
          </a:p>
          <a:p>
            <a:pPr eaLnBrk="1" hangingPunct="1">
              <a:buFont typeface="Wingdings" pitchFamily="2" charset="2"/>
              <a:buChar char="q"/>
            </a:pPr>
            <a:r>
              <a:rPr lang="ro-RO" sz="2200" dirty="0">
                <a:latin typeface="Arial" pitchFamily="34" charset="0"/>
                <a:cs typeface="Arial" pitchFamily="34" charset="0"/>
              </a:rPr>
              <a:t>O altă abordare este ca fiecare specialist să pregătească compartimentul său, administratorului/directorului revenindu-i sarcina de a ajusta materialul. </a:t>
            </a:r>
          </a:p>
          <a:p>
            <a:pPr eaLnBrk="1" hangingPunct="1">
              <a:buFont typeface="Wingdings" pitchFamily="2" charset="2"/>
              <a:buChar char="q"/>
            </a:pPr>
            <a:endParaRPr lang="ro-RO" sz="1000" dirty="0">
              <a:latin typeface="Arial" pitchFamily="34" charset="0"/>
              <a:cs typeface="Arial" pitchFamily="34" charset="0"/>
            </a:endParaRPr>
          </a:p>
          <a:p>
            <a:pPr eaLnBrk="1" hangingPunct="1">
              <a:buFont typeface="Wingdings" pitchFamily="2" charset="2"/>
              <a:buChar char="q"/>
            </a:pPr>
            <a:r>
              <a:rPr lang="ro-RO" sz="2200" dirty="0">
                <a:latin typeface="Arial" pitchFamily="34" charset="0"/>
                <a:cs typeface="Arial" pitchFamily="34" charset="0"/>
              </a:rPr>
              <a:t>A treia posibilă abordare este adresarea pentru întocmirea planului de afaceri la expert/consultant extern. </a:t>
            </a:r>
          </a:p>
          <a:p>
            <a:pPr eaLnBrk="1" hangingPunct="1">
              <a:buFont typeface="Wingdings" pitchFamily="2" charset="2"/>
              <a:buChar char="q"/>
            </a:pPr>
            <a:endParaRPr lang="ro-RO" sz="1000" dirty="0">
              <a:latin typeface="Arial" pitchFamily="34" charset="0"/>
              <a:cs typeface="Arial" pitchFamily="34" charset="0"/>
            </a:endParaRPr>
          </a:p>
          <a:p>
            <a:pPr eaLnBrk="1" hangingPunct="1">
              <a:buFont typeface="Wingdings" pitchFamily="2" charset="2"/>
              <a:buChar char="q"/>
            </a:pPr>
            <a:r>
              <a:rPr lang="ro-RO" sz="2200" dirty="0">
                <a:latin typeface="Arial" pitchFamily="34" charset="0"/>
                <a:cs typeface="Arial" pitchFamily="34" charset="0"/>
              </a:rPr>
              <a:t>În toate cazurile este important ca managerii întreprinderii să fie implicați activ in întocmirea planului, evitându-se situaţia când planul de afaceri conține doar sugestiile consultantului</a:t>
            </a:r>
            <a:r>
              <a:rPr lang="ro-RO" sz="2400" dirty="0"/>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4"/>
          <p:cNvSpPr>
            <a:spLocks noGrp="1" noChangeArrowheads="1"/>
          </p:cNvSpPr>
          <p:nvPr>
            <p:ph type="title"/>
          </p:nvPr>
        </p:nvSpPr>
        <p:spPr>
          <a:xfrm>
            <a:off x="673100" y="762000"/>
            <a:ext cx="10972800" cy="685800"/>
          </a:xfrm>
          <a:ln w="38100" cmpd="dbl">
            <a:noFill/>
          </a:ln>
        </p:spPr>
        <p:txBody>
          <a:bodyPr/>
          <a:lstStyle/>
          <a:p>
            <a:pPr algn="ctr" eaLnBrk="1" hangingPunct="1"/>
            <a:r>
              <a:rPr lang="ro-RO" sz="2400" b="1" dirty="0">
                <a:solidFill>
                  <a:schemeClr val="accent6">
                    <a:lumMod val="75000"/>
                  </a:schemeClr>
                </a:solidFill>
                <a:latin typeface="+mn-lt"/>
              </a:rPr>
              <a:t>REZUMAT (SINTEZA  AFACERII)</a:t>
            </a:r>
            <a:endParaRPr lang="ru-RU" sz="2400" b="1" dirty="0">
              <a:solidFill>
                <a:schemeClr val="accent6">
                  <a:lumMod val="75000"/>
                </a:schemeClr>
              </a:solidFill>
              <a:latin typeface="+mn-lt"/>
            </a:endParaRPr>
          </a:p>
        </p:txBody>
      </p:sp>
      <p:sp>
        <p:nvSpPr>
          <p:cNvPr id="5" name="Прямоугольник 4"/>
          <p:cNvSpPr/>
          <p:nvPr/>
        </p:nvSpPr>
        <p:spPr>
          <a:xfrm>
            <a:off x="419100" y="1435100"/>
            <a:ext cx="11201400" cy="5299912"/>
          </a:xfrm>
          <a:prstGeom prst="rect">
            <a:avLst/>
          </a:prstGeom>
        </p:spPr>
        <p:txBody>
          <a:bodyPr wrap="square">
            <a:spAutoFit/>
          </a:bodyPr>
          <a:lstStyle/>
          <a:p>
            <a:pPr lvl="0">
              <a:spcBef>
                <a:spcPct val="20000"/>
              </a:spcBef>
              <a:buClr>
                <a:schemeClr val="bg2"/>
              </a:buClr>
              <a:buSzPct val="75000"/>
            </a:pPr>
            <a:r>
              <a:rPr lang="ro-RO" sz="2200" dirty="0">
                <a:ea typeface="Times New Roman" pitchFamily="18" charset="0"/>
                <a:cs typeface="Arial" pitchFamily="34" charset="0"/>
              </a:rPr>
              <a:t>Sumarul este o descriere scurtă a întregului Business Plan și </a:t>
            </a:r>
            <a:r>
              <a:rPr lang="ro-RO" sz="2200" dirty="0"/>
              <a:t>conţine de la 1 la 2 pagini de text. În acest text </a:t>
            </a:r>
            <a:r>
              <a:rPr lang="ro-RO" sz="2200" dirty="0">
                <a:ea typeface="Times New Roman" pitchFamily="18" charset="0"/>
                <a:cs typeface="Arial" pitchFamily="34" charset="0"/>
              </a:rPr>
              <a:t>trebuie să fie un sumar clar şi concis al conţinutului planului, să urmeze aceeaşi structură ca şi documentul integral. </a:t>
            </a:r>
            <a:r>
              <a:rPr lang="ro-RO" sz="2200" dirty="0"/>
              <a:t>În sumar obligatoriu vom include: </a:t>
            </a:r>
          </a:p>
          <a:p>
            <a:pPr lvl="0">
              <a:spcBef>
                <a:spcPct val="20000"/>
              </a:spcBef>
              <a:buClr>
                <a:schemeClr val="bg2"/>
              </a:buClr>
              <a:buSzPct val="75000"/>
            </a:pPr>
            <a:r>
              <a:rPr lang="ro-RO" sz="2200" dirty="0"/>
              <a:t>- Descrierea succintă a afacerii;</a:t>
            </a:r>
          </a:p>
          <a:p>
            <a:pPr lvl="0">
              <a:spcBef>
                <a:spcPct val="20000"/>
              </a:spcBef>
              <a:buClr>
                <a:schemeClr val="bg2"/>
              </a:buClr>
              <a:buSzPct val="75000"/>
            </a:pPr>
            <a:r>
              <a:rPr lang="ro-RO" sz="2200" dirty="0"/>
              <a:t>- Informaţia privind piaţa, produsul, și concurenților;</a:t>
            </a:r>
          </a:p>
          <a:p>
            <a:pPr lvl="0">
              <a:spcBef>
                <a:spcPct val="20000"/>
              </a:spcBef>
              <a:buClr>
                <a:schemeClr val="bg2"/>
              </a:buClr>
              <a:buSzPct val="75000"/>
            </a:pPr>
            <a:r>
              <a:rPr lang="ro-RO" sz="2200" dirty="0"/>
              <a:t>- Resursele financiare necesare pentru realizarea proiectului și sursa de finanțare; </a:t>
            </a:r>
          </a:p>
          <a:p>
            <a:pPr lvl="0">
              <a:spcBef>
                <a:spcPct val="20000"/>
              </a:spcBef>
              <a:buClr>
                <a:schemeClr val="bg2"/>
              </a:buClr>
              <a:buSzPct val="75000"/>
            </a:pPr>
            <a:r>
              <a:rPr lang="ro-RO" sz="2200" dirty="0">
                <a:ea typeface="Times New Roman" pitchFamily="18" charset="0"/>
                <a:cs typeface="Arial" pitchFamily="34" charset="0"/>
              </a:rPr>
              <a:t>- Pronosticul vânzărilor vizavi de cheltuielile operaţionale totale;</a:t>
            </a:r>
            <a:endParaRPr lang="ro-RO" sz="2200" dirty="0"/>
          </a:p>
          <a:p>
            <a:pPr lvl="0">
              <a:spcBef>
                <a:spcPct val="20000"/>
              </a:spcBef>
              <a:buClr>
                <a:schemeClr val="bg2"/>
              </a:buClr>
              <a:buSzPct val="75000"/>
            </a:pPr>
            <a:r>
              <a:rPr lang="ro-RO" sz="2200" dirty="0"/>
              <a:t>- Rezultatele economic</a:t>
            </a:r>
            <a:r>
              <a:rPr lang="en-US" sz="2200" dirty="0"/>
              <a:t>o</a:t>
            </a:r>
            <a:r>
              <a:rPr lang="ro-RO" sz="2200" dirty="0"/>
              <a:t>-</a:t>
            </a:r>
            <a:r>
              <a:rPr lang="en-US" sz="2200" dirty="0"/>
              <a:t> </a:t>
            </a:r>
            <a:r>
              <a:rPr lang="ro-RO" sz="2200" dirty="0"/>
              <a:t>financiare planificate:</a:t>
            </a:r>
          </a:p>
          <a:p>
            <a:pPr lvl="0">
              <a:spcBef>
                <a:spcPct val="20000"/>
              </a:spcBef>
              <a:buClr>
                <a:schemeClr val="bg2"/>
              </a:buClr>
              <a:buSzPct val="75000"/>
            </a:pPr>
            <a:r>
              <a:rPr lang="ro-RO" sz="2200" dirty="0"/>
              <a:t>Sumarul trebuie sa trezească interesul potenţialului investitor </a:t>
            </a:r>
            <a:r>
              <a:rPr lang="ro-RO" sz="2200" dirty="0">
                <a:ea typeface="Times New Roman" pitchFamily="18" charset="0"/>
                <a:cs typeface="Arial" pitchFamily="34" charset="0"/>
              </a:rPr>
              <a:t>să citească mai mult </a:t>
            </a:r>
            <a:r>
              <a:rPr lang="ro-RO" sz="2200" dirty="0"/>
              <a:t>și dorinţa de a se întâlni cu cel care a prezentat proiectul. </a:t>
            </a:r>
          </a:p>
          <a:p>
            <a:pPr lvl="0">
              <a:spcBef>
                <a:spcPct val="20000"/>
              </a:spcBef>
              <a:buClr>
                <a:schemeClr val="bg2"/>
              </a:buClr>
              <a:buSzPct val="75000"/>
            </a:pPr>
            <a:r>
              <a:rPr lang="ro-RO" sz="2200" dirty="0">
                <a:ea typeface="Times New Roman" pitchFamily="18" charset="0"/>
                <a:cs typeface="Arial" pitchFamily="34" charset="0"/>
              </a:rPr>
              <a:t>În general, se recomandă ca acest compartiment să fie scris după ce toate compartimentele principale ale business planului sunt completate pentru ca el să reprezinte un sumar cât mai exact al conţinuturilor acestora.</a:t>
            </a:r>
            <a:endParaRPr lang="ro-MO" sz="2200" i="1" dirty="0"/>
          </a:p>
          <a:p>
            <a:pPr lvl="0">
              <a:spcBef>
                <a:spcPct val="20000"/>
              </a:spcBef>
              <a:buClr>
                <a:schemeClr val="bg2"/>
              </a:buClr>
              <a:buSzPct val="75000"/>
            </a:pPr>
            <a:endParaRPr lang="en-US" i="1"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98500" y="3238500"/>
            <a:ext cx="10972800" cy="546100"/>
          </a:xfrm>
          <a:solidFill>
            <a:schemeClr val="accent4">
              <a:lumMod val="20000"/>
              <a:lumOff val="80000"/>
            </a:schemeClr>
          </a:solidFill>
        </p:spPr>
        <p:txBody>
          <a:bodyPr>
            <a:normAutofit/>
          </a:bodyPr>
          <a:lstStyle/>
          <a:p>
            <a:pPr algn="ctr"/>
            <a:r>
              <a:rPr lang="ro-RO" sz="2400" b="1" dirty="0">
                <a:latin typeface="+mn-lt"/>
              </a:rPr>
              <a:t>1. TITLUL PROIECTULUI, SCOP ȘI OBIECTIVE</a:t>
            </a:r>
            <a:endParaRPr lang="ro-RO" sz="2400" dirty="0"/>
          </a:p>
        </p:txBody>
      </p:sp>
      <p:sp>
        <p:nvSpPr>
          <p:cNvPr id="23554" name="Rectangle 2"/>
          <p:cNvSpPr>
            <a:spLocks noChangeArrowheads="1"/>
          </p:cNvSpPr>
          <p:nvPr/>
        </p:nvSpPr>
        <p:spPr bwMode="auto">
          <a:xfrm>
            <a:off x="711200" y="3840493"/>
            <a:ext cx="10947399" cy="1938992"/>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o-RO" sz="240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Lansarea unui cabinet stomatologic.</a:t>
            </a:r>
          </a:p>
          <a:p>
            <a:pPr fontAlgn="base">
              <a:spcBef>
                <a:spcPct val="0"/>
              </a:spcBef>
              <a:spcAft>
                <a:spcPct val="0"/>
              </a:spcAft>
            </a:pPr>
            <a:r>
              <a:rPr lang="ro-RO" sz="2400" dirty="0"/>
              <a:t>Scopul  proiectului este prestarea serviciilor stomatologice  pentru maturi și copii, bazate pe tehnologii performante și accesibile la preț persoanelor cu venituri modeste și capacitate de plată redusă.  </a:t>
            </a:r>
            <a:endParaRPr lang="en-US" sz="2400" dirty="0"/>
          </a:p>
          <a:p>
            <a:pPr marL="0" marR="0" lvl="0" indent="0" algn="ctr" defTabSz="914400" rtl="0" eaLnBrk="1" fontAlgn="base" latinLnBrk="0" hangingPunct="1">
              <a:lnSpc>
                <a:spcPct val="100000"/>
              </a:lnSpc>
              <a:spcBef>
                <a:spcPct val="0"/>
              </a:spcBef>
              <a:spcAft>
                <a:spcPct val="0"/>
              </a:spcAft>
              <a:buClrTx/>
              <a:buSzTx/>
              <a:buFontTx/>
              <a:buNone/>
              <a:tabLst/>
            </a:pPr>
            <a:endParaRPr kumimoji="0" lang="ro-RO" sz="2400" i="0" u="none" strike="noStrike" cap="none" normalizeH="0" baseline="0" dirty="0">
              <a:ln>
                <a:noFill/>
              </a:ln>
              <a:solidFill>
                <a:schemeClr val="tx1"/>
              </a:solidFill>
              <a:effectLst/>
              <a:latin typeface="Arial" pitchFamily="34" charset="0"/>
              <a:cs typeface="Arial" pitchFamily="34" charset="0"/>
            </a:endParaRPr>
          </a:p>
        </p:txBody>
      </p:sp>
      <p:sp>
        <p:nvSpPr>
          <p:cNvPr id="23555" name="Rectangle 3"/>
          <p:cNvSpPr>
            <a:spLocks noChangeArrowheads="1"/>
          </p:cNvSpPr>
          <p:nvPr/>
        </p:nvSpPr>
        <p:spPr bwMode="auto">
          <a:xfrm>
            <a:off x="1108106" y="709261"/>
            <a:ext cx="10960100" cy="1015663"/>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ro-RO" sz="2000" b="1" i="0" u="none" strike="noStrike" cap="none" normalizeH="0" baseline="0" dirty="0">
                <a:ln>
                  <a:noFill/>
                </a:ln>
                <a:effectLst/>
                <a:latin typeface="Times New Roman" pitchFamily="18" charset="0"/>
                <a:ea typeface="Times New Roman" pitchFamily="18" charset="0"/>
                <a:cs typeface="Times New Roman" pitchFamily="18" charset="0"/>
              </a:rPr>
              <a:t>PLANUL DE AFACERI</a:t>
            </a:r>
            <a:endParaRPr kumimoji="0" lang="en-US" sz="2000" b="0" i="0" u="none" strike="noStrike" cap="none" normalizeH="0" baseline="0" dirty="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0" algn="l"/>
              </a:tabLst>
            </a:pPr>
            <a:r>
              <a:rPr kumimoji="0" lang="ro-RO" sz="2000" b="1" i="0" u="none" strike="noStrike" cap="none" normalizeH="0" baseline="0" dirty="0">
                <a:ln>
                  <a:noFill/>
                </a:ln>
                <a:effectLst/>
                <a:latin typeface="Times New Roman" pitchFamily="18" charset="0"/>
                <a:ea typeface="Times New Roman" pitchFamily="18" charset="0"/>
                <a:cs typeface="Times New Roman" pitchFamily="18" charset="0"/>
              </a:rPr>
              <a:t>înaintat pentru alocarea resurselor financiare nerambursabile</a:t>
            </a:r>
            <a:endParaRPr kumimoji="0" lang="en-US" sz="2000" b="0" i="0" u="none" strike="noStrike" cap="none" normalizeH="0" baseline="0" dirty="0">
              <a:ln>
                <a:noFill/>
              </a:ln>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0" algn="l"/>
              </a:tabLst>
            </a:pPr>
            <a:r>
              <a:rPr kumimoji="0" lang="ro-RO" sz="2000" b="1" i="0" u="none" strike="noStrike" cap="none" normalizeH="0" baseline="0" dirty="0">
                <a:ln>
                  <a:noFill/>
                </a:ln>
                <a:effectLst/>
                <a:latin typeface="Times New Roman" pitchFamily="18" charset="0"/>
                <a:ea typeface="Times New Roman" pitchFamily="18" charset="0"/>
                <a:cs typeface="Times New Roman" pitchFamily="18" charset="0"/>
              </a:rPr>
              <a:t>în cadrul Programului Femei în Afaceri</a:t>
            </a:r>
            <a:endParaRPr kumimoji="0" lang="en-US" sz="2000" b="0" i="0" u="none" strike="noStrike" cap="none" normalizeH="0" baseline="0" dirty="0">
              <a:ln>
                <a:noFill/>
              </a:ln>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ph type="tbl" idx="1"/>
            <p:extLst>
              <p:ext uri="{D42A27DB-BD31-4B8C-83A1-F6EECF244321}">
                <p14:modId xmlns:p14="http://schemas.microsoft.com/office/powerpoint/2010/main" val="3674958134"/>
              </p:ext>
            </p:extLst>
          </p:nvPr>
        </p:nvGraphicFramePr>
        <p:xfrm>
          <a:off x="850900" y="1961451"/>
          <a:ext cx="10464800" cy="4022789"/>
        </p:xfrm>
        <a:graphic>
          <a:graphicData uri="http://schemas.openxmlformats.org/drawingml/2006/table">
            <a:tbl>
              <a:tblPr/>
              <a:tblGrid>
                <a:gridCol w="5664200">
                  <a:extLst>
                    <a:ext uri="{9D8B030D-6E8A-4147-A177-3AD203B41FA5}">
                      <a16:colId xmlns:a16="http://schemas.microsoft.com/office/drawing/2014/main" val="20000"/>
                    </a:ext>
                  </a:extLst>
                </a:gridCol>
                <a:gridCol w="4800600">
                  <a:extLst>
                    <a:ext uri="{9D8B030D-6E8A-4147-A177-3AD203B41FA5}">
                      <a16:colId xmlns:a16="http://schemas.microsoft.com/office/drawing/2014/main" val="20001"/>
                    </a:ext>
                  </a:extLst>
                </a:gridCol>
              </a:tblGrid>
              <a:tr h="393700">
                <a:tc>
                  <a:txBody>
                    <a:bodyPr/>
                    <a:lstStyle/>
                    <a:p>
                      <a:pPr marL="0" marR="0">
                        <a:lnSpc>
                          <a:spcPct val="115000"/>
                        </a:lnSpc>
                        <a:spcBef>
                          <a:spcPts val="0"/>
                        </a:spcBef>
                        <a:spcAft>
                          <a:spcPts val="0"/>
                        </a:spcAft>
                      </a:pPr>
                      <a:r>
                        <a:rPr lang="ro-RO" sz="1800" b="1" dirty="0">
                          <a:latin typeface="Times New Roman"/>
                          <a:ea typeface="Times New Roman"/>
                          <a:cs typeface="Times New Roman"/>
                        </a:rPr>
                        <a:t>Denumirea Întreprinderii</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MO" sz="1800" dirty="0">
                          <a:latin typeface="Garamond"/>
                          <a:ea typeface="Times New Roman"/>
                          <a:cs typeface="Times New Roman"/>
                        </a:rPr>
                        <a:t>..................... SRL</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81000">
                <a:tc>
                  <a:txBody>
                    <a:bodyPr/>
                    <a:lstStyle/>
                    <a:p>
                      <a:pPr marL="0" marR="0">
                        <a:lnSpc>
                          <a:spcPct val="115000"/>
                        </a:lnSpc>
                        <a:spcBef>
                          <a:spcPts val="0"/>
                        </a:spcBef>
                        <a:spcAft>
                          <a:spcPts val="0"/>
                        </a:spcAft>
                      </a:pPr>
                      <a:r>
                        <a:rPr lang="ro-RO" sz="1800" b="1" dirty="0">
                          <a:latin typeface="Times New Roman"/>
                          <a:ea typeface="Times New Roman"/>
                          <a:cs typeface="Times New Roman"/>
                        </a:rPr>
                        <a:t>Forma juridică de organizare</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RO" sz="1800" dirty="0">
                          <a:latin typeface="Times New Roman"/>
                          <a:ea typeface="Times New Roman"/>
                          <a:cs typeface="Times New Roman"/>
                        </a:rPr>
                        <a:t>        SRL</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94689">
                <a:tc>
                  <a:txBody>
                    <a:bodyPr/>
                    <a:lstStyle/>
                    <a:p>
                      <a:pPr marL="0" marR="0">
                        <a:lnSpc>
                          <a:spcPct val="115000"/>
                        </a:lnSpc>
                        <a:spcBef>
                          <a:spcPts val="0"/>
                        </a:spcBef>
                        <a:spcAft>
                          <a:spcPts val="0"/>
                        </a:spcAft>
                      </a:pPr>
                      <a:r>
                        <a:rPr lang="ro-RO" sz="1800" b="1" dirty="0">
                          <a:latin typeface="Times New Roman"/>
                          <a:ea typeface="Times New Roman"/>
                          <a:cs typeface="Times New Roman"/>
                        </a:rPr>
                        <a:t>IDNO / Cod fiscal</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RO" sz="1800" b="0" kern="1200" dirty="0">
                          <a:solidFill>
                            <a:schemeClr val="tx1"/>
                          </a:solidFill>
                          <a:latin typeface="+mn-lt"/>
                          <a:ea typeface="+mn-ea"/>
                          <a:cs typeface="+mn-cs"/>
                        </a:rPr>
                        <a:t>1010600045070</a:t>
                      </a:r>
                      <a:endParaRPr lang="en-US" sz="1800" b="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94689">
                <a:tc>
                  <a:txBody>
                    <a:bodyPr/>
                    <a:lstStyle/>
                    <a:p>
                      <a:pPr marL="0" marR="0">
                        <a:lnSpc>
                          <a:spcPct val="115000"/>
                        </a:lnSpc>
                        <a:spcBef>
                          <a:spcPts val="0"/>
                        </a:spcBef>
                        <a:spcAft>
                          <a:spcPts val="0"/>
                        </a:spcAft>
                      </a:pPr>
                      <a:r>
                        <a:rPr lang="ro-RO" sz="1800" b="1" dirty="0">
                          <a:latin typeface="Times New Roman"/>
                          <a:ea typeface="Times New Roman"/>
                          <a:cs typeface="Times New Roman"/>
                        </a:rPr>
                        <a:t>Data înregistrării întreprinderii</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MO" sz="1800" b="0" dirty="0">
                          <a:latin typeface="Garamond"/>
                          <a:ea typeface="Times New Roman"/>
                          <a:cs typeface="Times New Roman"/>
                        </a:rPr>
                        <a:t>01.01.2020</a:t>
                      </a:r>
                      <a:endParaRPr lang="en-US" sz="1800" b="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92034">
                <a:tc>
                  <a:txBody>
                    <a:bodyPr/>
                    <a:lstStyle/>
                    <a:p>
                      <a:pPr marL="0" marR="0">
                        <a:lnSpc>
                          <a:spcPct val="115000"/>
                        </a:lnSpc>
                        <a:spcBef>
                          <a:spcPts val="0"/>
                        </a:spcBef>
                        <a:spcAft>
                          <a:spcPts val="0"/>
                        </a:spcAft>
                      </a:pPr>
                      <a:r>
                        <a:rPr lang="ro-RO" sz="1800" b="1" dirty="0">
                          <a:latin typeface="Times New Roman"/>
                          <a:ea typeface="Times New Roman"/>
                          <a:cs typeface="Times New Roman"/>
                        </a:rPr>
                        <a:t>Adresa juridică solicitant (raion, oraş/sat, strada, numărul, cod poştal)</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r>
                        <a:rPr lang="ro-RO" sz="1800" b="0" kern="1200" dirty="0">
                          <a:solidFill>
                            <a:schemeClr val="tx1"/>
                          </a:solidFill>
                          <a:latin typeface="+mn-lt"/>
                          <a:ea typeface="+mn-ea"/>
                          <a:cs typeface="+mn-cs"/>
                        </a:rPr>
                        <a:t>MD-6816,</a:t>
                      </a:r>
                      <a:endParaRPr lang="en-US" sz="1800" b="0" kern="1200" dirty="0">
                        <a:solidFill>
                          <a:schemeClr val="tx1"/>
                        </a:solidFill>
                        <a:latin typeface="+mn-lt"/>
                        <a:ea typeface="+mn-ea"/>
                        <a:cs typeface="+mn-cs"/>
                      </a:endParaRPr>
                    </a:p>
                    <a:p>
                      <a:r>
                        <a:rPr lang="ro-RO" sz="1800" b="0" kern="1200" dirty="0">
                          <a:solidFill>
                            <a:schemeClr val="tx1"/>
                          </a:solidFill>
                          <a:latin typeface="+mn-lt"/>
                          <a:ea typeface="+mn-ea"/>
                          <a:cs typeface="+mn-cs"/>
                        </a:rPr>
                        <a:t>s. Dumbrava, r-l Ialoveni, Republica Moldova</a:t>
                      </a:r>
                      <a:endParaRPr lang="en-US" sz="1800" b="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97345">
                <a:tc>
                  <a:txBody>
                    <a:bodyPr/>
                    <a:lstStyle/>
                    <a:p>
                      <a:pPr marL="0" marR="0">
                        <a:lnSpc>
                          <a:spcPct val="115000"/>
                        </a:lnSpc>
                        <a:spcBef>
                          <a:spcPts val="0"/>
                        </a:spcBef>
                        <a:spcAft>
                          <a:spcPts val="0"/>
                        </a:spcAft>
                      </a:pPr>
                      <a:r>
                        <a:rPr lang="ro-RO" sz="1800" b="1" dirty="0">
                          <a:latin typeface="Times New Roman"/>
                          <a:ea typeface="Times New Roman"/>
                          <a:cs typeface="Times New Roman"/>
                        </a:rPr>
                        <a:t>Nr. Telefon/ e-mail/ fax</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MO" sz="1800" b="0" dirty="0">
                          <a:latin typeface="Garamond"/>
                          <a:ea typeface="Times New Roman"/>
                          <a:cs typeface="Times New Roman"/>
                        </a:rPr>
                        <a:t>068021314, ion@</a:t>
                      </a:r>
                      <a:r>
                        <a:rPr lang="ro-MO" sz="1800" b="0" dirty="0" err="1">
                          <a:latin typeface="Garamond"/>
                          <a:ea typeface="Times New Roman"/>
                          <a:cs typeface="Times New Roman"/>
                        </a:rPr>
                        <a:t>gmail.com</a:t>
                      </a:r>
                      <a:endParaRPr lang="en-US" sz="1800" b="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81625">
                <a:tc>
                  <a:txBody>
                    <a:bodyPr/>
                    <a:lstStyle/>
                    <a:p>
                      <a:pPr marL="0" marR="0">
                        <a:lnSpc>
                          <a:spcPct val="115000"/>
                        </a:lnSpc>
                        <a:spcBef>
                          <a:spcPts val="0"/>
                        </a:spcBef>
                        <a:spcAft>
                          <a:spcPts val="0"/>
                        </a:spcAft>
                      </a:pPr>
                      <a:r>
                        <a:rPr lang="ro-RO" sz="1800" b="1" dirty="0">
                          <a:latin typeface="Times New Roman"/>
                          <a:ea typeface="Times New Roman"/>
                          <a:cs typeface="Times New Roman"/>
                        </a:rPr>
                        <a:t>Domeniul de activitate principal</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RO" sz="1800" b="0" kern="1200" dirty="0">
                          <a:solidFill>
                            <a:schemeClr val="tx1"/>
                          </a:solidFill>
                          <a:latin typeface="+mn-lt"/>
                          <a:ea typeface="+mn-ea"/>
                          <a:cs typeface="+mn-cs"/>
                        </a:rPr>
                        <a:t>Activități de asistență stomatologică</a:t>
                      </a:r>
                      <a:endParaRPr lang="en-US" sz="1800" b="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82600">
                <a:tc>
                  <a:txBody>
                    <a:bodyPr/>
                    <a:lstStyle/>
                    <a:p>
                      <a:pPr marL="0" marR="0">
                        <a:lnSpc>
                          <a:spcPct val="115000"/>
                        </a:lnSpc>
                        <a:spcBef>
                          <a:spcPts val="0"/>
                        </a:spcBef>
                        <a:spcAft>
                          <a:spcPts val="0"/>
                        </a:spcAft>
                      </a:pPr>
                      <a:r>
                        <a:rPr lang="ro-RO" sz="1800" b="1" dirty="0">
                          <a:latin typeface="Times New Roman"/>
                          <a:ea typeface="Times New Roman"/>
                          <a:cs typeface="Times New Roman"/>
                        </a:rPr>
                        <a:t>Locația implementării proiectului investiţional (adresă)</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r>
                        <a:rPr lang="ro-RO" sz="1800" b="0" kern="1200" dirty="0">
                          <a:solidFill>
                            <a:schemeClr val="tx1"/>
                          </a:solidFill>
                          <a:latin typeface="+mn-lt"/>
                          <a:ea typeface="+mn-ea"/>
                          <a:cs typeface="+mn-cs"/>
                        </a:rPr>
                        <a:t>Mun. Chișinău,</a:t>
                      </a:r>
                      <a:endParaRPr lang="en-US" sz="1800" b="0" kern="1200" dirty="0">
                        <a:solidFill>
                          <a:schemeClr val="tx1"/>
                        </a:solidFill>
                        <a:latin typeface="+mn-lt"/>
                        <a:ea typeface="+mn-ea"/>
                        <a:cs typeface="+mn-cs"/>
                      </a:endParaRPr>
                    </a:p>
                    <a:p>
                      <a:r>
                        <a:rPr lang="ro-RO" sz="1800" b="0" kern="1200" dirty="0">
                          <a:solidFill>
                            <a:schemeClr val="tx1"/>
                          </a:solidFill>
                          <a:latin typeface="+mn-lt"/>
                          <a:ea typeface="+mn-ea"/>
                          <a:cs typeface="+mn-cs"/>
                        </a:rPr>
                        <a:t>Str. Cuza Vodă,  nr.11/3</a:t>
                      </a:r>
                      <a:r>
                        <a:rPr lang="ro-MO" sz="1800" b="0" kern="1200" dirty="0">
                          <a:solidFill>
                            <a:schemeClr val="tx1"/>
                          </a:solidFill>
                          <a:latin typeface="+mn-lt"/>
                          <a:ea typeface="+mn-ea"/>
                          <a:cs typeface="+mn-cs"/>
                        </a:rPr>
                        <a:t>.</a:t>
                      </a:r>
                      <a:r>
                        <a:rPr lang="ro-MO" sz="1800" b="0" kern="1200" baseline="0" dirty="0">
                          <a:solidFill>
                            <a:schemeClr val="tx1"/>
                          </a:solidFill>
                          <a:latin typeface="+mn-lt"/>
                          <a:ea typeface="+mn-ea"/>
                          <a:cs typeface="+mn-cs"/>
                        </a:rPr>
                        <a:t> </a:t>
                      </a:r>
                      <a:r>
                        <a:rPr lang="ro-RO" sz="1800" b="0" kern="1200" dirty="0">
                          <a:solidFill>
                            <a:schemeClr val="tx1"/>
                          </a:solidFill>
                          <a:latin typeface="+mn-lt"/>
                          <a:ea typeface="+mn-ea"/>
                          <a:cs typeface="+mn-cs"/>
                        </a:rPr>
                        <a:t>Of. 15</a:t>
                      </a:r>
                      <a:endParaRPr lang="en-US" sz="1800" b="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65506">
                <a:tc>
                  <a:txBody>
                    <a:bodyPr/>
                    <a:lstStyle/>
                    <a:p>
                      <a:pPr marL="0" marR="0">
                        <a:lnSpc>
                          <a:spcPct val="115000"/>
                        </a:lnSpc>
                        <a:spcBef>
                          <a:spcPts val="0"/>
                        </a:spcBef>
                        <a:spcAft>
                          <a:spcPts val="0"/>
                        </a:spcAft>
                      </a:pPr>
                      <a:r>
                        <a:rPr lang="ro-RO" sz="1800" b="1" dirty="0">
                          <a:latin typeface="Times New Roman"/>
                          <a:ea typeface="Times New Roman"/>
                          <a:cs typeface="Times New Roman"/>
                        </a:rPr>
                        <a:t>Persoana de contact</a:t>
                      </a:r>
                      <a:endParaRPr lang="en-US" sz="1800" dirty="0">
                        <a:latin typeface="Garamond"/>
                        <a:ea typeface="Times New Roman"/>
                        <a:cs typeface="Times New Roman"/>
                      </a:endParaRPr>
                    </a:p>
                    <a:p>
                      <a:pPr marL="0" marR="0">
                        <a:lnSpc>
                          <a:spcPct val="115000"/>
                        </a:lnSpc>
                        <a:spcBef>
                          <a:spcPts val="0"/>
                        </a:spcBef>
                        <a:spcAft>
                          <a:spcPts val="0"/>
                        </a:spcAft>
                      </a:pPr>
                      <a:r>
                        <a:rPr lang="ro-RO" sz="1800" b="1" dirty="0">
                          <a:latin typeface="Times New Roman"/>
                          <a:ea typeface="Times New Roman"/>
                          <a:cs typeface="Times New Roman"/>
                        </a:rPr>
                        <a:t>(adresă, telefon, fax)</a:t>
                      </a:r>
                      <a:endParaRPr lang="en-US" sz="1800" dirty="0">
                        <a:latin typeface="Garamond"/>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RO" sz="1800" b="0" dirty="0">
                          <a:latin typeface="Times New Roman"/>
                          <a:ea typeface="Times New Roman"/>
                          <a:cs typeface="Times New Roman"/>
                        </a:rPr>
                        <a:t>Cutărică Ion</a:t>
                      </a:r>
                    </a:p>
                    <a:p>
                      <a:pPr marL="0" marR="0">
                        <a:lnSpc>
                          <a:spcPct val="115000"/>
                        </a:lnSpc>
                        <a:spcBef>
                          <a:spcPts val="0"/>
                        </a:spcBef>
                        <a:spcAft>
                          <a:spcPts val="0"/>
                        </a:spcAft>
                      </a:pPr>
                      <a:r>
                        <a:rPr lang="ro-RO" sz="1800" b="0" dirty="0">
                          <a:latin typeface="Times New Roman"/>
                          <a:ea typeface="Times New Roman"/>
                          <a:cs typeface="Times New Roman"/>
                        </a:rPr>
                        <a:t>Tel. </a:t>
                      </a:r>
                      <a:r>
                        <a:rPr lang="ro-MO" sz="1800" b="0" dirty="0">
                          <a:latin typeface="Garamond"/>
                          <a:ea typeface="Times New Roman"/>
                          <a:cs typeface="Times New Roman"/>
                        </a:rPr>
                        <a:t>068021314</a:t>
                      </a:r>
                      <a:endParaRPr lang="ro-RO" sz="1800" b="0" dirty="0">
                        <a:latin typeface="Times New Roman"/>
                        <a:ea typeface="Times New Roman"/>
                        <a:cs typeface="Times New Roman"/>
                      </a:endParaRPr>
                    </a:p>
                  </a:txBody>
                  <a:tcPr marL="58941" marR="589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38914" name="Rectangle 2"/>
          <p:cNvSpPr>
            <a:spLocks noChangeArrowheads="1"/>
          </p:cNvSpPr>
          <p:nvPr/>
        </p:nvSpPr>
        <p:spPr bwMode="auto">
          <a:xfrm>
            <a:off x="762000" y="1134045"/>
            <a:ext cx="105664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ro-RO" sz="2000" b="1" i="0" u="none" strike="noStrike" cap="none" normalizeH="0" baseline="0" dirty="0">
                <a:ln>
                  <a:noFill/>
                </a:ln>
                <a:solidFill>
                  <a:schemeClr val="accent6">
                    <a:lumMod val="75000"/>
                  </a:schemeClr>
                </a:solidFill>
                <a:effectLst/>
                <a:ea typeface="Times New Roman" pitchFamily="18" charset="0"/>
                <a:cs typeface="Times New Roman" pitchFamily="18" charset="0"/>
              </a:rPr>
              <a:t>2. INFORMAȚII CU PRIVIRE LA ÎNREGISTRAREA ÎNTREPRINDERII</a:t>
            </a:r>
            <a:endParaRPr kumimoji="0" lang="ro-RO" sz="2000" b="0" i="0" u="none" strike="noStrike" cap="none" normalizeH="0" baseline="0" dirty="0">
              <a:ln>
                <a:noFill/>
              </a:ln>
              <a:solidFill>
                <a:schemeClr val="accent6">
                  <a:lumMod val="75000"/>
                </a:schemeClr>
              </a:solidFill>
              <a:effectLst/>
              <a:cs typeface="Arial" pitchFamily="34" charset="0"/>
            </a:endParaRPr>
          </a:p>
        </p:txBody>
      </p:sp>
      <p:sp>
        <p:nvSpPr>
          <p:cNvPr id="7" name="Прямоугольник 6"/>
          <p:cNvSpPr/>
          <p:nvPr/>
        </p:nvSpPr>
        <p:spPr>
          <a:xfrm>
            <a:off x="6642100" y="2425700"/>
            <a:ext cx="1143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9" name="Rectangle 2"/>
          <p:cNvSpPr>
            <a:spLocks noChangeArrowheads="1"/>
          </p:cNvSpPr>
          <p:nvPr/>
        </p:nvSpPr>
        <p:spPr bwMode="auto">
          <a:xfrm>
            <a:off x="9855200" y="1540445"/>
            <a:ext cx="1473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ro-RO" sz="2000" b="0" i="1" u="none" strike="noStrike" cap="none" normalizeH="0" baseline="0" dirty="0">
                <a:ln>
                  <a:noFill/>
                </a:ln>
                <a:effectLst/>
                <a:cs typeface="Arial" pitchFamily="34" charset="0"/>
              </a:rPr>
              <a:t>Tabelul</a:t>
            </a:r>
            <a:r>
              <a:rPr kumimoji="0" lang="ro-RO" sz="2000" b="0" i="1" u="none" strike="noStrike" cap="none" normalizeH="0" dirty="0">
                <a:ln>
                  <a:noFill/>
                </a:ln>
                <a:effectLst/>
                <a:cs typeface="Arial" pitchFamily="34" charset="0"/>
              </a:rPr>
              <a:t> 1.</a:t>
            </a:r>
            <a:endParaRPr kumimoji="0" lang="ro-RO" sz="2000" b="0" i="1" u="none" strike="noStrike" cap="none" normalizeH="0" baseline="0" dirty="0">
              <a:ln>
                <a:noFill/>
              </a:ln>
              <a:effectLst/>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2300" y="1384300"/>
            <a:ext cx="10972800" cy="520700"/>
          </a:xfrm>
        </p:spPr>
        <p:txBody>
          <a:bodyPr>
            <a:normAutofit/>
          </a:bodyPr>
          <a:lstStyle/>
          <a:p>
            <a:r>
              <a:rPr lang="ro-RO" sz="2400" b="1" dirty="0">
                <a:solidFill>
                  <a:schemeClr val="accent6">
                    <a:lumMod val="75000"/>
                  </a:schemeClr>
                </a:solidFill>
              </a:rPr>
              <a:t>Date despre lucrătorul </a:t>
            </a:r>
            <a:r>
              <a:rPr lang="ro-RO" sz="2400" b="1" dirty="0">
                <a:solidFill>
                  <a:schemeClr val="accent6">
                    <a:lumMod val="75000"/>
                  </a:schemeClr>
                </a:solidFill>
                <a:latin typeface="+mn-lt"/>
              </a:rPr>
              <a:t>migrant</a:t>
            </a:r>
            <a:endParaRPr lang="ro-RO" sz="2400" dirty="0">
              <a:solidFill>
                <a:schemeClr val="accent6">
                  <a:lumMod val="75000"/>
                </a:schemeClr>
              </a:solidFill>
              <a:latin typeface="+mn-lt"/>
            </a:endParaRPr>
          </a:p>
        </p:txBody>
      </p:sp>
      <p:graphicFrame>
        <p:nvGraphicFramePr>
          <p:cNvPr id="4" name="Таблица 3"/>
          <p:cNvGraphicFramePr>
            <a:graphicFrameLocks noGrp="1"/>
          </p:cNvGraphicFramePr>
          <p:nvPr>
            <p:ph type="tbl" idx="1"/>
          </p:nvPr>
        </p:nvGraphicFramePr>
        <p:xfrm>
          <a:off x="685800" y="2273300"/>
          <a:ext cx="10591800" cy="3618738"/>
        </p:xfrm>
        <a:graphic>
          <a:graphicData uri="http://schemas.openxmlformats.org/drawingml/2006/table">
            <a:tbl>
              <a:tblPr/>
              <a:tblGrid>
                <a:gridCol w="3567575">
                  <a:extLst>
                    <a:ext uri="{9D8B030D-6E8A-4147-A177-3AD203B41FA5}">
                      <a16:colId xmlns:a16="http://schemas.microsoft.com/office/drawing/2014/main" val="20000"/>
                    </a:ext>
                  </a:extLst>
                </a:gridCol>
                <a:gridCol w="7024225">
                  <a:extLst>
                    <a:ext uri="{9D8B030D-6E8A-4147-A177-3AD203B41FA5}">
                      <a16:colId xmlns:a16="http://schemas.microsoft.com/office/drawing/2014/main" val="20001"/>
                    </a:ext>
                  </a:extLst>
                </a:gridCol>
              </a:tblGrid>
              <a:tr h="231394">
                <a:tc>
                  <a:txBody>
                    <a:bodyPr/>
                    <a:lstStyle/>
                    <a:p>
                      <a:pPr marL="0" marR="0">
                        <a:lnSpc>
                          <a:spcPct val="115000"/>
                        </a:lnSpc>
                        <a:spcBef>
                          <a:spcPts val="0"/>
                        </a:spcBef>
                        <a:spcAft>
                          <a:spcPts val="0"/>
                        </a:spcAft>
                      </a:pPr>
                      <a:r>
                        <a:rPr lang="ro-RO" sz="1800" b="1" dirty="0">
                          <a:latin typeface="Calibri" pitchFamily="34" charset="0"/>
                          <a:ea typeface="Times New Roman"/>
                          <a:cs typeface="Times New Roman"/>
                        </a:rPr>
                        <a:t>Nume, Prenume</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endParaRPr lang="ro-RO" sz="180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marL="0" marR="0">
                        <a:lnSpc>
                          <a:spcPct val="115000"/>
                        </a:lnSpc>
                        <a:spcBef>
                          <a:spcPts val="0"/>
                        </a:spcBef>
                        <a:spcAft>
                          <a:spcPts val="0"/>
                        </a:spcAft>
                      </a:pPr>
                      <a:r>
                        <a:rPr lang="ro-RO" sz="1800" b="1" dirty="0">
                          <a:latin typeface="Calibri" pitchFamily="34" charset="0"/>
                          <a:ea typeface="Times New Roman"/>
                          <a:cs typeface="Times New Roman"/>
                        </a:rPr>
                        <a:t>Anul naşterii</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endParaRPr lang="ro-RO"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marL="0" marR="0">
                        <a:lnSpc>
                          <a:spcPct val="115000"/>
                        </a:lnSpc>
                        <a:spcBef>
                          <a:spcPts val="0"/>
                        </a:spcBef>
                        <a:spcAft>
                          <a:spcPts val="0"/>
                        </a:spcAft>
                      </a:pPr>
                      <a:r>
                        <a:rPr lang="ro-RO" sz="1800" b="1" dirty="0">
                          <a:latin typeface="Calibri" pitchFamily="34" charset="0"/>
                          <a:ea typeface="Times New Roman"/>
                          <a:cs typeface="Times New Roman"/>
                        </a:rPr>
                        <a:t>Sexul</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RO" sz="1800" b="1" dirty="0">
                          <a:latin typeface="Calibri" pitchFamily="34" charset="0"/>
                          <a:ea typeface="Calibri"/>
                          <a:cs typeface="Times New Roman"/>
                        </a:rPr>
                        <a:t>	</a:t>
                      </a:r>
                      <a:r>
                        <a:rPr lang="ro-RO" sz="1800" dirty="0">
                          <a:latin typeface="Calibri" pitchFamily="34" charset="0"/>
                          <a:ea typeface="Calibri"/>
                          <a:cs typeface="Times New Roman"/>
                        </a:rPr>
                        <a:t>Feminin</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marL="0" marR="0">
                        <a:lnSpc>
                          <a:spcPct val="115000"/>
                        </a:lnSpc>
                        <a:spcBef>
                          <a:spcPts val="0"/>
                        </a:spcBef>
                        <a:spcAft>
                          <a:spcPts val="0"/>
                        </a:spcAft>
                      </a:pPr>
                      <a:r>
                        <a:rPr lang="ro-RO" sz="1800" b="1" dirty="0">
                          <a:latin typeface="Calibri" pitchFamily="34" charset="0"/>
                          <a:ea typeface="Times New Roman"/>
                          <a:cs typeface="Times New Roman"/>
                        </a:rPr>
                        <a:t>Ţara în care a muncit/ munceşte:</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endParaRPr lang="en-US" sz="180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marL="0" marR="0">
                        <a:lnSpc>
                          <a:spcPct val="115000"/>
                        </a:lnSpc>
                        <a:spcBef>
                          <a:spcPts val="0"/>
                        </a:spcBef>
                        <a:spcAft>
                          <a:spcPts val="0"/>
                        </a:spcAft>
                      </a:pPr>
                      <a:r>
                        <a:rPr lang="ro-RO" sz="1800" b="1" dirty="0">
                          <a:latin typeface="Calibri" pitchFamily="34" charset="0"/>
                          <a:ea typeface="Times New Roman"/>
                          <a:cs typeface="Times New Roman"/>
                        </a:rPr>
                        <a:t>Perioada de muncă:</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endParaRPr lang="en-US" sz="180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marL="0" marR="0">
                        <a:lnSpc>
                          <a:spcPct val="115000"/>
                        </a:lnSpc>
                        <a:spcBef>
                          <a:spcPts val="0"/>
                        </a:spcBef>
                        <a:spcAft>
                          <a:spcPts val="0"/>
                        </a:spcAft>
                      </a:pPr>
                      <a:r>
                        <a:rPr lang="ro-RO" sz="1800" b="1" dirty="0">
                          <a:latin typeface="Calibri" pitchFamily="34" charset="0"/>
                          <a:ea typeface="Times New Roman"/>
                          <a:cs typeface="Times New Roman"/>
                        </a:rPr>
                        <a:t>Activitatea desfăşurat peste hotare</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just">
                        <a:lnSpc>
                          <a:spcPct val="115000"/>
                        </a:lnSpc>
                        <a:spcBef>
                          <a:spcPts val="0"/>
                        </a:spcBef>
                        <a:spcAft>
                          <a:spcPts val="0"/>
                        </a:spcAft>
                      </a:pPr>
                      <a:r>
                        <a:rPr lang="ro-RO" sz="1800" dirty="0">
                          <a:latin typeface="Calibri" pitchFamily="34" charset="0"/>
                          <a:ea typeface="Times New Roman"/>
                          <a:cs typeface="Times New Roman"/>
                        </a:rPr>
                        <a:t>   construcţii</a:t>
                      </a:r>
                      <a:endParaRPr lang="en-US" sz="1800" dirty="0">
                        <a:latin typeface="Calibri" pitchFamily="34" charset="0"/>
                        <a:ea typeface="Times New Roman"/>
                        <a:cs typeface="Times New Roman"/>
                      </a:endParaRPr>
                    </a:p>
                    <a:p>
                      <a:pPr marL="0" marR="0" algn="just">
                        <a:lnSpc>
                          <a:spcPct val="115000"/>
                        </a:lnSpc>
                        <a:spcBef>
                          <a:spcPts val="0"/>
                        </a:spcBef>
                        <a:spcAft>
                          <a:spcPts val="0"/>
                        </a:spcAft>
                      </a:pPr>
                      <a:r>
                        <a:rPr lang="ro-RO" sz="1800" dirty="0">
                          <a:latin typeface="Calibri" pitchFamily="34" charset="0"/>
                          <a:ea typeface="Times New Roman"/>
                          <a:cs typeface="Times New Roman"/>
                        </a:rPr>
                        <a:t>   agricultură</a:t>
                      </a:r>
                      <a:endParaRPr lang="en-US" sz="1800" dirty="0">
                        <a:latin typeface="Calibri" pitchFamily="34" charset="0"/>
                        <a:ea typeface="Times New Roman"/>
                        <a:cs typeface="Times New Roman"/>
                      </a:endParaRPr>
                    </a:p>
                    <a:p>
                      <a:pPr marL="0" marR="0" algn="just">
                        <a:lnSpc>
                          <a:spcPct val="115000"/>
                        </a:lnSpc>
                        <a:spcBef>
                          <a:spcPts val="0"/>
                        </a:spcBef>
                        <a:spcAft>
                          <a:spcPts val="0"/>
                        </a:spcAft>
                      </a:pPr>
                      <a:r>
                        <a:rPr lang="ro-RO" sz="1800" dirty="0">
                          <a:solidFill>
                            <a:schemeClr val="tx1"/>
                          </a:solidFill>
                          <a:latin typeface="Calibri" pitchFamily="34" charset="0"/>
                          <a:ea typeface="Times New Roman"/>
                          <a:cs typeface="Times New Roman"/>
                        </a:rPr>
                        <a:t> </a:t>
                      </a:r>
                      <a:r>
                        <a:rPr lang="ro-RO" sz="1800" dirty="0">
                          <a:latin typeface="Calibri" pitchFamily="34" charset="0"/>
                          <a:ea typeface="Times New Roman"/>
                          <a:cs typeface="Times New Roman"/>
                        </a:rPr>
                        <a:t>     menaj	</a:t>
                      </a:r>
                      <a:endParaRPr lang="en-US" sz="1800" dirty="0">
                        <a:latin typeface="Calibri" pitchFamily="34" charset="0"/>
                        <a:ea typeface="Times New Roman"/>
                        <a:cs typeface="Times New Roman"/>
                      </a:endParaRPr>
                    </a:p>
                    <a:p>
                      <a:pPr marL="0" marR="0" algn="just">
                        <a:lnSpc>
                          <a:spcPct val="115000"/>
                        </a:lnSpc>
                        <a:spcBef>
                          <a:spcPts val="0"/>
                        </a:spcBef>
                        <a:spcAft>
                          <a:spcPts val="0"/>
                        </a:spcAft>
                      </a:pPr>
                      <a:r>
                        <a:rPr lang="ro-RO" sz="1800" dirty="0">
                          <a:latin typeface="Calibri" pitchFamily="34" charset="0"/>
                          <a:ea typeface="Times New Roman"/>
                          <a:cs typeface="Times New Roman"/>
                        </a:rPr>
                        <a:t>   alte ___________________________________________</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0">
                <a:tc>
                  <a:txBody>
                    <a:bodyPr/>
                    <a:lstStyle/>
                    <a:p>
                      <a:pPr marL="0" marR="0">
                        <a:lnSpc>
                          <a:spcPct val="115000"/>
                        </a:lnSpc>
                        <a:spcBef>
                          <a:spcPts val="0"/>
                        </a:spcBef>
                        <a:spcAft>
                          <a:spcPts val="0"/>
                        </a:spcAft>
                      </a:pPr>
                      <a:r>
                        <a:rPr lang="ro-RO" sz="1800" b="1">
                          <a:latin typeface="Calibri" pitchFamily="34" charset="0"/>
                          <a:ea typeface="Times New Roman"/>
                          <a:cs typeface="Times New Roman"/>
                        </a:rPr>
                        <a:t>Domiciliul în R. Moldova</a:t>
                      </a:r>
                      <a:endParaRPr lang="en-US" sz="180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0">
                <a:tc>
                  <a:txBody>
                    <a:bodyPr/>
                    <a:lstStyle/>
                    <a:p>
                      <a:pPr marL="0" marR="0">
                        <a:lnSpc>
                          <a:spcPct val="115000"/>
                        </a:lnSpc>
                        <a:spcBef>
                          <a:spcPts val="0"/>
                        </a:spcBef>
                        <a:spcAft>
                          <a:spcPts val="0"/>
                        </a:spcAft>
                      </a:pPr>
                      <a:r>
                        <a:rPr lang="ro-RO" sz="1800" b="1">
                          <a:latin typeface="Calibri" pitchFamily="34" charset="0"/>
                          <a:ea typeface="Times New Roman"/>
                          <a:cs typeface="Times New Roman"/>
                        </a:rPr>
                        <a:t>Stare civilă</a:t>
                      </a:r>
                      <a:endParaRPr lang="en-US" sz="180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RO" sz="1800" b="1" dirty="0">
                          <a:latin typeface="Calibri" pitchFamily="34" charset="0"/>
                          <a:ea typeface="Calibri"/>
                          <a:cs typeface="Times New Roman"/>
                        </a:rPr>
                        <a:t>          </a:t>
                      </a:r>
                      <a:r>
                        <a:rPr lang="ro-RO" sz="1800" dirty="0">
                          <a:latin typeface="Calibri" pitchFamily="34" charset="0"/>
                          <a:ea typeface="Times New Roman"/>
                          <a:cs typeface="Times New Roman"/>
                        </a:rPr>
                        <a:t>       Necăsătorit/ă </a:t>
                      </a:r>
                      <a:r>
                        <a:rPr lang="ro-RO" sz="1800" baseline="0" dirty="0">
                          <a:latin typeface="Calibri" pitchFamily="34" charset="0"/>
                          <a:ea typeface="Times New Roman"/>
                          <a:cs typeface="Times New Roman"/>
                        </a:rPr>
                        <a:t>                         </a:t>
                      </a:r>
                      <a:r>
                        <a:rPr lang="ro-RO" sz="1800" dirty="0">
                          <a:latin typeface="Calibri" pitchFamily="34" charset="0"/>
                          <a:ea typeface="Times New Roman"/>
                          <a:cs typeface="Times New Roman"/>
                        </a:rPr>
                        <a:t>Căsătorit/ă   </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0">
                <a:tc>
                  <a:txBody>
                    <a:bodyPr/>
                    <a:lstStyle/>
                    <a:p>
                      <a:pPr marL="0" marR="0">
                        <a:lnSpc>
                          <a:spcPct val="115000"/>
                        </a:lnSpc>
                        <a:spcBef>
                          <a:spcPts val="0"/>
                        </a:spcBef>
                        <a:spcAft>
                          <a:spcPts val="0"/>
                        </a:spcAft>
                      </a:pPr>
                      <a:r>
                        <a:rPr lang="ro-RO" sz="1800" b="1">
                          <a:latin typeface="Calibri" pitchFamily="34" charset="0"/>
                          <a:ea typeface="Times New Roman"/>
                          <a:cs typeface="Times New Roman"/>
                        </a:rPr>
                        <a:t>Copii</a:t>
                      </a:r>
                      <a:endParaRPr lang="en-US" sz="180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nSpc>
                          <a:spcPct val="115000"/>
                        </a:lnSpc>
                        <a:spcBef>
                          <a:spcPts val="0"/>
                        </a:spcBef>
                        <a:spcAft>
                          <a:spcPts val="0"/>
                        </a:spcAft>
                      </a:pPr>
                      <a:r>
                        <a:rPr lang="ro-RO" sz="1800" b="1" dirty="0">
                          <a:latin typeface="Calibri" pitchFamily="34" charset="0"/>
                          <a:ea typeface="Calibri"/>
                          <a:cs typeface="Times New Roman"/>
                        </a:rPr>
                        <a:t>         </a:t>
                      </a:r>
                      <a:r>
                        <a:rPr lang="ro-RO" sz="1800" dirty="0">
                          <a:latin typeface="Calibri" pitchFamily="34" charset="0"/>
                          <a:ea typeface="Times New Roman"/>
                          <a:cs typeface="Times New Roman"/>
                        </a:rPr>
                        <a:t> 1           </a:t>
                      </a:r>
                      <a:r>
                        <a:rPr lang="ro-RO" sz="1800" b="1" baseline="0" dirty="0">
                          <a:latin typeface="Calibri" pitchFamily="34" charset="0"/>
                          <a:ea typeface="Times New Roman"/>
                          <a:cs typeface="Times New Roman"/>
                        </a:rPr>
                        <a:t> </a:t>
                      </a:r>
                      <a:r>
                        <a:rPr lang="ro-RO" sz="1800" dirty="0">
                          <a:latin typeface="Calibri" pitchFamily="34" charset="0"/>
                          <a:ea typeface="Times New Roman"/>
                          <a:cs typeface="Times New Roman"/>
                        </a:rPr>
                        <a:t>2             </a:t>
                      </a:r>
                      <a:r>
                        <a:rPr lang="ro-RO" sz="1800" b="1" dirty="0">
                          <a:latin typeface="Calibri" pitchFamily="34" charset="0"/>
                          <a:ea typeface="Calibri"/>
                          <a:cs typeface="Times New Roman"/>
                        </a:rPr>
                        <a:t></a:t>
                      </a:r>
                      <a:r>
                        <a:rPr lang="ro-RO" sz="1800" dirty="0">
                          <a:latin typeface="Calibri" pitchFamily="34" charset="0"/>
                          <a:ea typeface="Times New Roman"/>
                          <a:cs typeface="Times New Roman"/>
                        </a:rPr>
                        <a:t> 3             </a:t>
                      </a:r>
                      <a:r>
                        <a:rPr lang="ro-RO" sz="1800" b="1" dirty="0">
                          <a:latin typeface="Calibri" pitchFamily="34" charset="0"/>
                          <a:ea typeface="Calibri"/>
                          <a:cs typeface="Times New Roman"/>
                        </a:rPr>
                        <a:t></a:t>
                      </a:r>
                      <a:r>
                        <a:rPr lang="ro-RO" sz="1800" dirty="0">
                          <a:latin typeface="Calibri" pitchFamily="34" charset="0"/>
                          <a:ea typeface="Times New Roman"/>
                          <a:cs typeface="Times New Roman"/>
                        </a:rPr>
                        <a:t> 4 şi mai mult</a:t>
                      </a:r>
                      <a:endParaRPr lang="en-US" sz="1800" dirty="0">
                        <a:latin typeface="Calibri" pitchFamily="34" charset="0"/>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
        <p:nvSpPr>
          <p:cNvPr id="5" name="Rectangle 2"/>
          <p:cNvSpPr>
            <a:spLocks noChangeArrowheads="1"/>
          </p:cNvSpPr>
          <p:nvPr/>
        </p:nvSpPr>
        <p:spPr bwMode="auto">
          <a:xfrm>
            <a:off x="9652000" y="1832545"/>
            <a:ext cx="14732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0" algn="l"/>
              </a:tabLst>
            </a:pPr>
            <a:r>
              <a:rPr kumimoji="0" lang="ro-RO" sz="2000" b="0" i="1" u="none" strike="noStrike" cap="none" normalizeH="0" baseline="0" dirty="0">
                <a:ln>
                  <a:noFill/>
                </a:ln>
                <a:effectLst/>
                <a:cs typeface="Arial" pitchFamily="34" charset="0"/>
              </a:rPr>
              <a:t>Tabelul</a:t>
            </a:r>
            <a:r>
              <a:rPr kumimoji="0" lang="ro-RO" sz="2000" b="0" i="1" u="none" strike="noStrike" cap="none" normalizeH="0" dirty="0">
                <a:ln>
                  <a:noFill/>
                </a:ln>
                <a:effectLst/>
                <a:cs typeface="Arial" pitchFamily="34" charset="0"/>
              </a:rPr>
              <a:t> 2.</a:t>
            </a:r>
            <a:endParaRPr kumimoji="0" lang="ro-RO" sz="2000" b="0" i="1" u="none" strike="noStrike" cap="none" normalizeH="0" baseline="0" dirty="0">
              <a:ln>
                <a:noFill/>
              </a:ln>
              <a:effectLst/>
              <a:cs typeface="Arial" pitchFamily="34" charset="0"/>
            </a:endParaRPr>
          </a:p>
        </p:txBody>
      </p:sp>
      <p:sp>
        <p:nvSpPr>
          <p:cNvPr id="6" name="Прямоугольник 5"/>
          <p:cNvSpPr/>
          <p:nvPr/>
        </p:nvSpPr>
        <p:spPr>
          <a:xfrm>
            <a:off x="4330700" y="4432300"/>
            <a:ext cx="1143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7" name="Прямоугольник 6"/>
          <p:cNvSpPr/>
          <p:nvPr/>
        </p:nvSpPr>
        <p:spPr>
          <a:xfrm>
            <a:off x="4762500" y="2921000"/>
            <a:ext cx="1143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8" name="Прямоугольник 7"/>
          <p:cNvSpPr/>
          <p:nvPr/>
        </p:nvSpPr>
        <p:spPr>
          <a:xfrm>
            <a:off x="5486400" y="5664200"/>
            <a:ext cx="1143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
        <p:nvSpPr>
          <p:cNvPr id="9" name="Прямоугольник 8"/>
          <p:cNvSpPr/>
          <p:nvPr/>
        </p:nvSpPr>
        <p:spPr>
          <a:xfrm>
            <a:off x="7493000" y="5359400"/>
            <a:ext cx="114300" cy="152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39800" y="952500"/>
            <a:ext cx="10972800" cy="444500"/>
          </a:xfrm>
        </p:spPr>
        <p:txBody>
          <a:bodyPr>
            <a:normAutofit/>
          </a:bodyPr>
          <a:lstStyle/>
          <a:p>
            <a:r>
              <a:rPr lang="ro-RO" sz="2000" b="1" dirty="0"/>
              <a:t>Date despre fondatori și care este cota de participare a fiecăruia</a:t>
            </a:r>
            <a:endParaRPr lang="ro-RO" sz="2000" dirty="0"/>
          </a:p>
        </p:txBody>
      </p:sp>
      <p:graphicFrame>
        <p:nvGraphicFramePr>
          <p:cNvPr id="4" name="Таблица 3"/>
          <p:cNvGraphicFramePr>
            <a:graphicFrameLocks noGrp="1"/>
          </p:cNvGraphicFramePr>
          <p:nvPr>
            <p:ph type="tbl" idx="1"/>
          </p:nvPr>
        </p:nvGraphicFramePr>
        <p:xfrm>
          <a:off x="923924" y="1410970"/>
          <a:ext cx="10683875" cy="1834136"/>
        </p:xfrm>
        <a:graphic>
          <a:graphicData uri="http://schemas.openxmlformats.org/drawingml/2006/table">
            <a:tbl>
              <a:tblPr/>
              <a:tblGrid>
                <a:gridCol w="3202596">
                  <a:extLst>
                    <a:ext uri="{9D8B030D-6E8A-4147-A177-3AD203B41FA5}">
                      <a16:colId xmlns:a16="http://schemas.microsoft.com/office/drawing/2014/main" val="20000"/>
                    </a:ext>
                  </a:extLst>
                </a:gridCol>
                <a:gridCol w="2587541">
                  <a:extLst>
                    <a:ext uri="{9D8B030D-6E8A-4147-A177-3AD203B41FA5}">
                      <a16:colId xmlns:a16="http://schemas.microsoft.com/office/drawing/2014/main" val="20001"/>
                    </a:ext>
                  </a:extLst>
                </a:gridCol>
                <a:gridCol w="1890342">
                  <a:extLst>
                    <a:ext uri="{9D8B030D-6E8A-4147-A177-3AD203B41FA5}">
                      <a16:colId xmlns:a16="http://schemas.microsoft.com/office/drawing/2014/main" val="20002"/>
                    </a:ext>
                  </a:extLst>
                </a:gridCol>
                <a:gridCol w="1571007">
                  <a:extLst>
                    <a:ext uri="{9D8B030D-6E8A-4147-A177-3AD203B41FA5}">
                      <a16:colId xmlns:a16="http://schemas.microsoft.com/office/drawing/2014/main" val="20003"/>
                    </a:ext>
                  </a:extLst>
                </a:gridCol>
                <a:gridCol w="1432389">
                  <a:extLst>
                    <a:ext uri="{9D8B030D-6E8A-4147-A177-3AD203B41FA5}">
                      <a16:colId xmlns:a16="http://schemas.microsoft.com/office/drawing/2014/main" val="20004"/>
                    </a:ext>
                  </a:extLst>
                </a:gridCol>
              </a:tblGrid>
              <a:tr h="86995">
                <a:tc rowSpan="2">
                  <a:txBody>
                    <a:bodyPr/>
                    <a:lstStyle/>
                    <a:p>
                      <a:pPr marL="0" marR="0" algn="ctr">
                        <a:lnSpc>
                          <a:spcPct val="115000"/>
                        </a:lnSpc>
                        <a:spcBef>
                          <a:spcPts val="0"/>
                        </a:spcBef>
                        <a:spcAft>
                          <a:spcPts val="0"/>
                        </a:spcAft>
                      </a:pPr>
                      <a:r>
                        <a:rPr lang="ro-RO" sz="1400" b="1" dirty="0">
                          <a:latin typeface="Times New Roman"/>
                          <a:ea typeface="Times New Roman"/>
                          <a:cs typeface="Times New Roman"/>
                        </a:rPr>
                        <a:t>Numele, prenumele</a:t>
                      </a:r>
                      <a:endParaRPr lang="en-US" sz="1400" dirty="0">
                        <a:latin typeface="Garamond"/>
                        <a:ea typeface="Times New Roman"/>
                        <a:cs typeface="Times New Roman"/>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rowSpan="2">
                  <a:txBody>
                    <a:bodyPr/>
                    <a:lstStyle/>
                    <a:p>
                      <a:pPr marL="0" marR="0" algn="ctr">
                        <a:lnSpc>
                          <a:spcPct val="115000"/>
                        </a:lnSpc>
                        <a:spcBef>
                          <a:spcPts val="0"/>
                        </a:spcBef>
                        <a:spcAft>
                          <a:spcPts val="0"/>
                        </a:spcAft>
                      </a:pPr>
                      <a:r>
                        <a:rPr lang="ro-RO" sz="1400" b="1" dirty="0">
                          <a:latin typeface="Times New Roman"/>
                          <a:ea typeface="Times New Roman"/>
                          <a:cs typeface="Times New Roman"/>
                        </a:rPr>
                        <a:t>Domiciliu</a:t>
                      </a:r>
                      <a:endParaRPr lang="en-US" sz="1400" dirty="0">
                        <a:latin typeface="Garamond"/>
                        <a:ea typeface="Times New Roman"/>
                        <a:cs typeface="Times New Roman"/>
                      </a:endParaRPr>
                    </a:p>
                  </a:txBody>
                  <a:tcPr marL="19050" marR="190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400" b="1">
                          <a:latin typeface="Times New Roman"/>
                          <a:ea typeface="Times New Roman"/>
                          <a:cs typeface="Times New Roman"/>
                        </a:rPr>
                        <a:t>Cota de participare</a:t>
                      </a:r>
                      <a:endParaRPr lang="en-US" sz="140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gridSpan="2">
                  <a:txBody>
                    <a:bodyPr/>
                    <a:lstStyle/>
                    <a:p>
                      <a:pPr marL="0" marR="0" algn="ctr">
                        <a:lnSpc>
                          <a:spcPct val="115000"/>
                        </a:lnSpc>
                        <a:spcBef>
                          <a:spcPts val="0"/>
                        </a:spcBef>
                        <a:spcAft>
                          <a:spcPts val="0"/>
                        </a:spcAft>
                      </a:pPr>
                      <a:r>
                        <a:rPr lang="ro-RO" sz="1400" b="1" i="1">
                          <a:latin typeface="Times New Roman"/>
                          <a:ea typeface="Times New Roman"/>
                          <a:cs typeface="Times New Roman"/>
                        </a:rPr>
                        <a:t>Bifaţi varianta corespunzătoare, menţionând legătura de rudenie cu lucrătorul migrant (după caz)</a:t>
                      </a:r>
                      <a:endParaRPr lang="en-US" sz="140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ro-RO"/>
                    </a:p>
                  </a:txBody>
                  <a:tcPr/>
                </a:tc>
                <a:extLst>
                  <a:ext uri="{0D108BD9-81ED-4DB2-BD59-A6C34878D82A}">
                    <a16:rowId xmlns:a16="http://schemas.microsoft.com/office/drawing/2014/main" val="10000"/>
                  </a:ext>
                </a:extLst>
              </a:tr>
              <a:tr h="98425">
                <a:tc vMerge="1">
                  <a:txBody>
                    <a:bodyPr/>
                    <a:lstStyle/>
                    <a:p>
                      <a:endParaRPr lang="ro-RO"/>
                    </a:p>
                  </a:txBody>
                  <a:tcPr/>
                </a:tc>
                <a:tc vMerge="1">
                  <a:txBody>
                    <a:bodyPr/>
                    <a:lstStyle/>
                    <a:p>
                      <a:endParaRPr lang="ro-RO"/>
                    </a:p>
                  </a:txBody>
                  <a:tcPr/>
                </a:tc>
                <a:tc>
                  <a:txBody>
                    <a:bodyPr/>
                    <a:lstStyle/>
                    <a:p>
                      <a:pPr marL="0" marR="0" algn="ctr">
                        <a:lnSpc>
                          <a:spcPct val="115000"/>
                        </a:lnSpc>
                        <a:spcBef>
                          <a:spcPts val="0"/>
                        </a:spcBef>
                        <a:spcAft>
                          <a:spcPts val="0"/>
                        </a:spcAft>
                      </a:pPr>
                      <a:r>
                        <a:rPr lang="ro-RO" sz="1400" b="1">
                          <a:latin typeface="Times New Roman"/>
                          <a:ea typeface="Times New Roman"/>
                          <a:cs typeface="Times New Roman"/>
                        </a:rPr>
                        <a:t>%</a:t>
                      </a:r>
                      <a:endParaRPr lang="en-US" sz="140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400" b="1">
                          <a:latin typeface="Times New Roman"/>
                          <a:ea typeface="Times New Roman"/>
                          <a:cs typeface="Times New Roman"/>
                        </a:rPr>
                        <a:t>Lucrător migrant</a:t>
                      </a:r>
                      <a:endParaRPr lang="en-US" sz="140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400" b="1">
                          <a:latin typeface="Times New Roman"/>
                          <a:ea typeface="Times New Roman"/>
                          <a:cs typeface="Times New Roman"/>
                        </a:rPr>
                        <a:t>Ruda lucrătorului migrant</a:t>
                      </a:r>
                      <a:endParaRPr lang="en-US" sz="140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1"/>
                  </a:ext>
                </a:extLst>
              </a:tr>
              <a:tr h="41275">
                <a:tc>
                  <a:txBody>
                    <a:bodyPr/>
                    <a:lstStyle/>
                    <a:p>
                      <a:pPr marL="0" marR="0">
                        <a:lnSpc>
                          <a:spcPct val="115000"/>
                        </a:lnSpc>
                        <a:spcBef>
                          <a:spcPts val="0"/>
                        </a:spcBef>
                        <a:spcAft>
                          <a:spcPts val="0"/>
                        </a:spcAft>
                      </a:pPr>
                      <a:endParaRPr lang="ro-RO" sz="1400" dirty="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41275">
                <a:tc>
                  <a:txBody>
                    <a:bodyPr/>
                    <a:lstStyle/>
                    <a:p>
                      <a:pPr marL="0" marR="0">
                        <a:lnSpc>
                          <a:spcPct val="115000"/>
                        </a:lnSpc>
                        <a:spcBef>
                          <a:spcPts val="0"/>
                        </a:spcBef>
                        <a:spcAft>
                          <a:spcPts val="0"/>
                        </a:spcAft>
                      </a:pPr>
                      <a:endParaRPr lang="ro-RO" sz="1400" dirty="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dirty="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dirty="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dirty="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ro-RO" sz="1400" dirty="0">
                        <a:solidFill>
                          <a:srgbClr val="000000"/>
                        </a:solidFill>
                        <a:latin typeface="Times New Roman"/>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41275">
                <a:tc>
                  <a:txBody>
                    <a:bodyPr/>
                    <a:lstStyle/>
                    <a:p>
                      <a:pPr marL="0" marR="0" algn="ctr">
                        <a:lnSpc>
                          <a:spcPct val="115000"/>
                        </a:lnSpc>
                        <a:spcBef>
                          <a:spcPts val="0"/>
                        </a:spcBef>
                        <a:spcAft>
                          <a:spcPts val="0"/>
                        </a:spcAft>
                      </a:pPr>
                      <a:r>
                        <a:rPr lang="ro-RO" sz="1100" b="1">
                          <a:solidFill>
                            <a:srgbClr val="000000"/>
                          </a:solidFill>
                          <a:latin typeface="Times New Roman"/>
                          <a:ea typeface="Times New Roman"/>
                          <a:cs typeface="Times New Roman"/>
                        </a:rPr>
                        <a:t>Total</a:t>
                      </a:r>
                      <a:endParaRPr lang="en-US" sz="100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100" b="1" dirty="0">
                          <a:solidFill>
                            <a:srgbClr val="000000"/>
                          </a:solidFill>
                          <a:latin typeface="Times New Roman"/>
                          <a:ea typeface="Times New Roman"/>
                          <a:cs typeface="Times New Roman"/>
                        </a:rPr>
                        <a:t>100</a:t>
                      </a:r>
                      <a:endParaRPr lang="en-US" sz="1000" dirty="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000" dirty="0">
                        <a:latin typeface="Garamond"/>
                        <a:ea typeface="Times New Roman"/>
                        <a:cs typeface="Times New Roman"/>
                      </a:endParaRPr>
                    </a:p>
                  </a:txBody>
                  <a:tcPr marL="19050" marR="190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5" name="Заголовок 1"/>
          <p:cNvSpPr txBox="1">
            <a:spLocks/>
          </p:cNvSpPr>
          <p:nvPr/>
        </p:nvSpPr>
        <p:spPr>
          <a:xfrm>
            <a:off x="812800" y="3276600"/>
            <a:ext cx="10972800" cy="444500"/>
          </a:xfrm>
          <a:prstGeom prst="rect">
            <a:avLst/>
          </a:prstGeom>
        </p:spPr>
        <p:txBody>
          <a:bodyPr vert="horz" lIns="91440" tIns="45720" rIns="91440" bIns="45720" rtlCol="0" anchor="ctr">
            <a:normAutofit fontScale="97500"/>
          </a:bodyPr>
          <a:lstStyle/>
          <a:p>
            <a:pPr>
              <a:lnSpc>
                <a:spcPct val="90000"/>
              </a:lnSpc>
              <a:spcBef>
                <a:spcPct val="0"/>
              </a:spcBef>
            </a:pPr>
            <a:r>
              <a:rPr lang="ro-RO" sz="2000" b="1" dirty="0"/>
              <a:t>Date despre administratorul întreprinderii</a:t>
            </a:r>
            <a:endParaRPr lang="en-US" sz="2000" dirty="0"/>
          </a:p>
        </p:txBody>
      </p:sp>
      <p:graphicFrame>
        <p:nvGraphicFramePr>
          <p:cNvPr id="6" name="Таблица 5"/>
          <p:cNvGraphicFramePr>
            <a:graphicFrameLocks noGrp="1"/>
          </p:cNvGraphicFramePr>
          <p:nvPr/>
        </p:nvGraphicFramePr>
        <p:xfrm>
          <a:off x="909637" y="3825176"/>
          <a:ext cx="10812463" cy="795720"/>
        </p:xfrm>
        <a:graphic>
          <a:graphicData uri="http://schemas.openxmlformats.org/drawingml/2006/table">
            <a:tbl>
              <a:tblPr/>
              <a:tblGrid>
                <a:gridCol w="2369121">
                  <a:extLst>
                    <a:ext uri="{9D8B030D-6E8A-4147-A177-3AD203B41FA5}">
                      <a16:colId xmlns:a16="http://schemas.microsoft.com/office/drawing/2014/main" val="20000"/>
                    </a:ext>
                  </a:extLst>
                </a:gridCol>
                <a:gridCol w="8443342">
                  <a:extLst>
                    <a:ext uri="{9D8B030D-6E8A-4147-A177-3AD203B41FA5}">
                      <a16:colId xmlns:a16="http://schemas.microsoft.com/office/drawing/2014/main" val="20001"/>
                    </a:ext>
                  </a:extLst>
                </a:gridCol>
              </a:tblGrid>
              <a:tr h="145415">
                <a:tc>
                  <a:txBody>
                    <a:bodyPr/>
                    <a:lstStyle/>
                    <a:p>
                      <a:pPr marL="0" marR="0" algn="just">
                        <a:lnSpc>
                          <a:spcPct val="115000"/>
                        </a:lnSpc>
                        <a:spcBef>
                          <a:spcPts val="0"/>
                        </a:spcBef>
                        <a:spcAft>
                          <a:spcPts val="0"/>
                        </a:spcAft>
                      </a:pPr>
                      <a:r>
                        <a:rPr lang="ro-RO" sz="1600" b="1" dirty="0">
                          <a:latin typeface="Times New Roman"/>
                          <a:ea typeface="Times New Roman"/>
                          <a:cs typeface="Times New Roman"/>
                        </a:rPr>
                        <a:t>Nume, Prenume</a:t>
                      </a: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just">
                        <a:lnSpc>
                          <a:spcPct val="115000"/>
                        </a:lnSpc>
                        <a:spcBef>
                          <a:spcPts val="0"/>
                        </a:spcBef>
                        <a:spcAft>
                          <a:spcPts val="0"/>
                        </a:spcAft>
                      </a:pPr>
                      <a:endParaRPr lang="en-US" sz="10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19075">
                <a:tc>
                  <a:txBody>
                    <a:bodyPr/>
                    <a:lstStyle/>
                    <a:p>
                      <a:pPr marL="0" marR="0" algn="just">
                        <a:lnSpc>
                          <a:spcPct val="115000"/>
                        </a:lnSpc>
                        <a:spcBef>
                          <a:spcPts val="0"/>
                        </a:spcBef>
                        <a:spcAft>
                          <a:spcPts val="0"/>
                        </a:spcAft>
                      </a:pPr>
                      <a:r>
                        <a:rPr lang="ro-RO" sz="1600" b="1" dirty="0">
                          <a:latin typeface="Times New Roman"/>
                          <a:ea typeface="Times New Roman"/>
                          <a:cs typeface="Times New Roman"/>
                        </a:rPr>
                        <a:t>Studii</a:t>
                      </a: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just">
                        <a:lnSpc>
                          <a:spcPct val="115000"/>
                        </a:lnSpc>
                        <a:spcBef>
                          <a:spcPts val="0"/>
                        </a:spcBef>
                        <a:spcAft>
                          <a:spcPts val="0"/>
                        </a:spcAft>
                      </a:pPr>
                      <a:endParaRPr lang="en-US" sz="10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82245">
                <a:tc>
                  <a:txBody>
                    <a:bodyPr/>
                    <a:lstStyle/>
                    <a:p>
                      <a:pPr marL="0" marR="0" algn="just">
                        <a:lnSpc>
                          <a:spcPct val="115000"/>
                        </a:lnSpc>
                        <a:spcBef>
                          <a:spcPts val="0"/>
                        </a:spcBef>
                        <a:spcAft>
                          <a:spcPts val="0"/>
                        </a:spcAft>
                      </a:pPr>
                      <a:r>
                        <a:rPr lang="ro-RO" sz="1600" b="1" dirty="0">
                          <a:latin typeface="Times New Roman"/>
                          <a:ea typeface="Times New Roman"/>
                          <a:cs typeface="Times New Roman"/>
                        </a:rPr>
                        <a:t>Specialitatea</a:t>
                      </a: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just">
                        <a:lnSpc>
                          <a:spcPct val="115000"/>
                        </a:lnSpc>
                        <a:spcBef>
                          <a:spcPts val="0"/>
                        </a:spcBef>
                        <a:spcAft>
                          <a:spcPts val="0"/>
                        </a:spcAft>
                      </a:pPr>
                      <a:endParaRPr lang="en-US" sz="10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8" name="Заголовок 1"/>
          <p:cNvSpPr txBox="1">
            <a:spLocks/>
          </p:cNvSpPr>
          <p:nvPr/>
        </p:nvSpPr>
        <p:spPr>
          <a:xfrm>
            <a:off x="787400" y="4622800"/>
            <a:ext cx="10972800" cy="444500"/>
          </a:xfrm>
          <a:prstGeom prst="rect">
            <a:avLst/>
          </a:prstGeom>
        </p:spPr>
        <p:txBody>
          <a:bodyPr vert="horz" lIns="91440" tIns="45720" rIns="91440" bIns="45720" rtlCol="0" anchor="ctr">
            <a:normAutofit/>
          </a:bodyPr>
          <a:lstStyle/>
          <a:p>
            <a:pPr>
              <a:lnSpc>
                <a:spcPct val="90000"/>
              </a:lnSpc>
              <a:spcBef>
                <a:spcPct val="0"/>
              </a:spcBef>
            </a:pPr>
            <a:r>
              <a:rPr lang="ro-RO" sz="2000" b="1" dirty="0"/>
              <a:t>Experiența profesională a administratorului</a:t>
            </a:r>
            <a:endParaRPr lang="en-US" sz="2000" dirty="0"/>
          </a:p>
        </p:txBody>
      </p:sp>
      <p:graphicFrame>
        <p:nvGraphicFramePr>
          <p:cNvPr id="9" name="Таблица 8"/>
          <p:cNvGraphicFramePr>
            <a:graphicFrameLocks noGrp="1"/>
          </p:cNvGraphicFramePr>
          <p:nvPr/>
        </p:nvGraphicFramePr>
        <p:xfrm>
          <a:off x="909637" y="5120893"/>
          <a:ext cx="10787063" cy="1347661"/>
        </p:xfrm>
        <a:graphic>
          <a:graphicData uri="http://schemas.openxmlformats.org/drawingml/2006/table">
            <a:tbl>
              <a:tblPr/>
              <a:tblGrid>
                <a:gridCol w="3650355">
                  <a:extLst>
                    <a:ext uri="{9D8B030D-6E8A-4147-A177-3AD203B41FA5}">
                      <a16:colId xmlns:a16="http://schemas.microsoft.com/office/drawing/2014/main" val="20000"/>
                    </a:ext>
                  </a:extLst>
                </a:gridCol>
                <a:gridCol w="3070672">
                  <a:extLst>
                    <a:ext uri="{9D8B030D-6E8A-4147-A177-3AD203B41FA5}">
                      <a16:colId xmlns:a16="http://schemas.microsoft.com/office/drawing/2014/main" val="20001"/>
                    </a:ext>
                  </a:extLst>
                </a:gridCol>
                <a:gridCol w="2192896">
                  <a:extLst>
                    <a:ext uri="{9D8B030D-6E8A-4147-A177-3AD203B41FA5}">
                      <a16:colId xmlns:a16="http://schemas.microsoft.com/office/drawing/2014/main" val="20002"/>
                    </a:ext>
                  </a:extLst>
                </a:gridCol>
                <a:gridCol w="1873140">
                  <a:extLst>
                    <a:ext uri="{9D8B030D-6E8A-4147-A177-3AD203B41FA5}">
                      <a16:colId xmlns:a16="http://schemas.microsoft.com/office/drawing/2014/main" val="20003"/>
                    </a:ext>
                  </a:extLst>
                </a:gridCol>
              </a:tblGrid>
              <a:tr h="0">
                <a:tc>
                  <a:txBody>
                    <a:bodyPr/>
                    <a:lstStyle/>
                    <a:p>
                      <a:pPr marL="0" marR="0" algn="ctr">
                        <a:lnSpc>
                          <a:spcPct val="115000"/>
                        </a:lnSpc>
                        <a:spcBef>
                          <a:spcPts val="0"/>
                        </a:spcBef>
                        <a:spcAft>
                          <a:spcPts val="0"/>
                        </a:spcAft>
                      </a:pPr>
                      <a:r>
                        <a:rPr lang="ro-RO" sz="1600" b="1" dirty="0">
                          <a:latin typeface="Times New Roman"/>
                          <a:ea typeface="Times New Roman"/>
                          <a:cs typeface="Times New Roman"/>
                        </a:rPr>
                        <a:t>Instituţia/organizaţia în care a activat administratorul</a:t>
                      </a: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b="1">
                          <a:latin typeface="Times New Roman"/>
                          <a:ea typeface="Times New Roman"/>
                          <a:cs typeface="Times New Roman"/>
                        </a:rPr>
                        <a:t>Domeniul</a:t>
                      </a:r>
                      <a:endParaRPr lang="en-US" sz="16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b="1" dirty="0">
                          <a:latin typeface="Times New Roman"/>
                          <a:ea typeface="Times New Roman"/>
                          <a:cs typeface="Times New Roman"/>
                        </a:rPr>
                        <a:t>Funcţia</a:t>
                      </a: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b="1" dirty="0">
                          <a:latin typeface="Times New Roman"/>
                          <a:ea typeface="Times New Roman"/>
                          <a:cs typeface="Times New Roman"/>
                        </a:rPr>
                        <a:t>Perioada</a:t>
                      </a: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0"/>
                  </a:ext>
                </a:extLst>
              </a:tr>
              <a:tr h="170815">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just">
                        <a:lnSpc>
                          <a:spcPct val="115000"/>
                        </a:lnSpc>
                        <a:spcBef>
                          <a:spcPts val="0"/>
                        </a:spcBef>
                        <a:spcAft>
                          <a:spcPts val="400"/>
                        </a:spcAft>
                      </a:pPr>
                      <a:endParaRPr lang="en-US" sz="16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2400" y="233778"/>
            <a:ext cx="11341100" cy="5448300"/>
          </a:xfrm>
          <a:solidFill>
            <a:schemeClr val="accent4">
              <a:lumMod val="20000"/>
              <a:lumOff val="80000"/>
            </a:schemeClr>
          </a:solidFill>
        </p:spPr>
        <p:txBody>
          <a:bodyPr>
            <a:noAutofit/>
          </a:bodyPr>
          <a:lstStyle/>
          <a:p>
            <a:r>
              <a:rPr lang="ro-RO" sz="1400" b="1" dirty="0">
                <a:latin typeface="+mn-lt"/>
              </a:rPr>
              <a:t>DESCRIEREA ÎNTREPRINDERII</a:t>
            </a:r>
            <a:r>
              <a:rPr lang="ro-RO" sz="1400" b="1" dirty="0"/>
              <a:t> </a:t>
            </a:r>
            <a:br>
              <a:rPr lang="ro-RO" sz="1400" b="1" dirty="0"/>
            </a:br>
            <a:br>
              <a:rPr lang="ro-RO" sz="1400" b="1" dirty="0"/>
            </a:br>
            <a:r>
              <a:rPr lang="ro-RO" sz="1400" b="1" dirty="0"/>
              <a:t>  Descrierea întreprinderii şi a </a:t>
            </a:r>
            <a:r>
              <a:rPr lang="ro-RO" sz="1400" b="1" dirty="0" err="1"/>
              <a:t>activităţii</a:t>
            </a:r>
            <a:r>
              <a:rPr lang="ro-RO" sz="1400" b="1" dirty="0"/>
              <a:t> </a:t>
            </a:r>
            <a:r>
              <a:rPr lang="ro-RO" sz="1400" b="1" dirty="0" err="1"/>
              <a:t>desfăşurate</a:t>
            </a:r>
            <a:br>
              <a:rPr lang="ro-RO" sz="1400" b="1" dirty="0"/>
            </a:br>
            <a:br>
              <a:rPr lang="en-US" sz="1400" i="1" dirty="0"/>
            </a:br>
            <a:r>
              <a:rPr lang="ro-RO" sz="1400" dirty="0"/>
              <a:t>Activând ca medic stomatolog din anul 2009 și până în prezent și frecventând mai mult cursuri de perfecționare în domeniul stomatologie, am decis să lansez o afacere care me-ar permite să mă afirm ca specialist în acest domeniu, iar pe de altă parte me-ar asigura și independența financiară pentru întreținerea familiei care este formată din 3 membri. </a:t>
            </a:r>
            <a:br>
              <a:rPr lang="ro-RO" sz="1400" dirty="0"/>
            </a:br>
            <a:br>
              <a:rPr lang="en-US" sz="1400" b="1" dirty="0"/>
            </a:br>
            <a:r>
              <a:rPr lang="ro-RO" sz="1400" dirty="0"/>
              <a:t>La identificarea ideii de afaceri am ținut cont de experiența acumulată și de rezultatele analizei situației pe piața serviciilor stomatologice. Analizând situația pe piața serviciilor stomatologice și ținând cont de experiența acumulată activând ca medic stomatolog în cadrul a 3 întreprinderi specializate în domeniul respectiv, am ajuns la concluzia, că serviciile stomatologice sunt permanent solicitate și chiar dacă pe piața respectivă activează mai multe cabinete stomatologice, ar fi cu mult mai rentabil și mai puțin riscant să mă axez pe segmentul servicii stomatologice pentru maturi și copii. De regulă, majoritatea cabinetelor stomatologice private preferă să lucrezi doar cu cei maturi, iar segmentul serviciilor stomatologice pentru copii rămâne a fi neacoperit.  </a:t>
            </a:r>
            <a:br>
              <a:rPr lang="en-US" sz="1400" b="1" dirty="0"/>
            </a:br>
            <a:r>
              <a:rPr lang="ro-RO" sz="1400" dirty="0"/>
              <a:t>Astfel, pentru dezvoltarea afacerii, din resursele proprii și cu susținerea financiară din partea mamei, care muncește peste hotare, în anul 2015 am procurat un spațiu comercial cu suprafața de 82 m</a:t>
            </a:r>
            <a:r>
              <a:rPr lang="ro-RO" sz="1400" baseline="30000" dirty="0"/>
              <a:t>2</a:t>
            </a:r>
            <a:r>
              <a:rPr lang="ro-RO" sz="1400" dirty="0"/>
              <a:t>, format din 5 încăperi, dintre care 2 încăperi vor dotate cu fotolii stomatologice și echipamentul necesar pentru 2 medici, iar alte 3 încăperi sunt destinate infrastructurii cabinetului( sală de așteptare, baie, sală pentru personal). Încăperea este conectat la toate serviciile comunale: canalizare, gaz și energie electrică.</a:t>
            </a:r>
            <a:br>
              <a:rPr lang="ro-RO" sz="1400" dirty="0"/>
            </a:br>
            <a:br>
              <a:rPr lang="en-US" sz="1400" b="1" dirty="0"/>
            </a:br>
            <a:r>
              <a:rPr lang="ro-MO" sz="1400" dirty="0"/>
              <a:t>În scopul lansării afacerii, în luna noiembrie 2018, am înregistrat întreprinderea cu statut juridic de Societate cu Răspundere Limitată, cu un singur fondator, Ion CUTĂRICĂ. Domeniul de activitate al întreprinderii este activități de asistență stomatologică. Serviciile prestate de întreprindere vor fi: terapie maturi, terapie pediatrică (pentru </a:t>
            </a:r>
            <a:r>
              <a:rPr lang="ro-RO" sz="1400" dirty="0"/>
              <a:t>copii)</a:t>
            </a:r>
            <a:r>
              <a:rPr lang="ro-MO" sz="1400" dirty="0"/>
              <a:t>, protezare și chirurgie ambulatoriu. </a:t>
            </a:r>
            <a:br>
              <a:rPr lang="ro-MD" sz="1400" dirty="0"/>
            </a:br>
            <a:br>
              <a:rPr lang="en-US" sz="1400" b="1" dirty="0"/>
            </a:br>
            <a:r>
              <a:rPr lang="ro-RO" sz="1400" dirty="0"/>
              <a:t>În cadrul întreprinderii vor activa inițial doi medici cu experiență de minimum 5 ani, două asistente medicale și o derdicătoare. Evidența Contabilitatea va fi asigurată în bază de contract de o firmă specializată în domeniu.</a:t>
            </a:r>
            <a:br>
              <a:rPr lang="en-US" sz="1400" b="1" dirty="0"/>
            </a:br>
            <a:endParaRPr lang="ro-RO" sz="1400" dirty="0">
              <a:latin typeface="+mn-l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ChangeArrowheads="1"/>
          </p:cNvSpPr>
          <p:nvPr/>
        </p:nvSpPr>
        <p:spPr bwMode="auto">
          <a:xfrm>
            <a:off x="317500" y="1287056"/>
            <a:ext cx="11531600" cy="4708981"/>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defTabSz="914400" rtl="0" eaLnBrk="1" fontAlgn="base" latinLnBrk="0" hangingPunct="1">
              <a:lnSpc>
                <a:spcPct val="100000"/>
              </a:lnSpc>
              <a:spcBef>
                <a:spcPct val="0"/>
              </a:spcBef>
              <a:spcAft>
                <a:spcPct val="0"/>
              </a:spcAft>
              <a:buClrTx/>
              <a:buSzTx/>
              <a:tabLst>
                <a:tab pos="457200" algn="l"/>
                <a:tab pos="1143000" algn="l"/>
              </a:tabLst>
            </a:pPr>
            <a:r>
              <a:rPr kumimoji="0" lang="ro-RO" sz="2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a:t>
            </a:r>
            <a:r>
              <a:rPr kumimoji="0" lang="ro-RO" sz="2000" b="1" i="0" u="none" strike="noStrike" cap="none" normalizeH="0" baseline="0" dirty="0" bmk="">
                <a:ln>
                  <a:noFill/>
                </a:ln>
                <a:solidFill>
                  <a:schemeClr val="tx1"/>
                </a:solidFill>
                <a:effectLst/>
                <a:latin typeface="Times New Roman" pitchFamily="18" charset="0"/>
                <a:ea typeface="Times New Roman" pitchFamily="18" charset="0"/>
                <a:cs typeface="Times New Roman" pitchFamily="18" charset="0"/>
              </a:rPr>
              <a:t>escrierea proiectului</a:t>
            </a:r>
            <a:r>
              <a:rPr kumimoji="0" lang="ro-RO" sz="2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investiţional:</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lvl="0" algn="just" eaLnBrk="0" fontAlgn="base" hangingPunct="0">
              <a:spcBef>
                <a:spcPct val="0"/>
              </a:spcBef>
              <a:spcAft>
                <a:spcPct val="0"/>
              </a:spcAft>
              <a:tabLst>
                <a:tab pos="457200" algn="l"/>
                <a:tab pos="1143000" algn="l"/>
              </a:tabLst>
            </a:pPr>
            <a:r>
              <a:rPr kumimoji="0" lang="ro-RO" sz="200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Pentru realizarea scopului</a:t>
            </a:r>
            <a:r>
              <a:rPr kumimoji="0" lang="ro-RO" sz="2000" i="0" u="none" strike="noStrike" cap="none" normalizeH="0" dirty="0">
                <a:ln>
                  <a:noFill/>
                </a:ln>
                <a:solidFill>
                  <a:srgbClr val="000000"/>
                </a:solidFill>
                <a:effectLst/>
                <a:latin typeface="Times New Roman" pitchFamily="18" charset="0"/>
                <a:ea typeface="Times New Roman" pitchFamily="18" charset="0"/>
                <a:cs typeface="Times New Roman" pitchFamily="18" charset="0"/>
              </a:rPr>
              <a:t> cu privire la </a:t>
            </a: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devotarea afaceri în domeniul serviciilor stomatologice pentru maturi și copii, bazate pe tehnologii și utilaje moderne </a:t>
            </a:r>
            <a:r>
              <a:rPr lang="ro-RO" sz="2000" dirty="0">
                <a:solidFill>
                  <a:srgbClr val="000000"/>
                </a:solidFill>
                <a:latin typeface="Times New Roman" pitchFamily="18" charset="0"/>
                <a:ea typeface="Times New Roman" pitchFamily="18" charset="0"/>
                <a:cs typeface="Times New Roman" pitchFamily="18" charset="0"/>
              </a:rPr>
              <a:t>SRL ”..............” preconizează  să investească cca 760 mii lei pentru amenajarea unui cabinet stomatologic unde vor fi amenajate 2 cabinete pentru medicii stomatologi, 1 sală de așteptare pentru pacienți și 1 sală pentru personalul cabinetului. Pentru  prestarea serviciilor vor fi procurate 2 fotolii stomatologice, un aparat radiologic, aparat implantologic și echipament stomatologic necesar pentru  activitatea cabinetului .</a:t>
            </a:r>
            <a:endPar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endParaRPr>
          </a:p>
          <a:p>
            <a:pPr lvl="0" algn="just" eaLnBrk="0" fontAlgn="base" hangingPunct="0">
              <a:spcBef>
                <a:spcPct val="0"/>
              </a:spcBef>
              <a:spcAft>
                <a:spcPct val="0"/>
              </a:spcAft>
              <a:tabLst>
                <a:tab pos="457200" algn="l"/>
                <a:tab pos="1143000" algn="l"/>
              </a:tabLst>
            </a:pPr>
            <a:r>
              <a:rPr lang="ro-RO" sz="2000" dirty="0">
                <a:solidFill>
                  <a:srgbClr val="000000"/>
                </a:solidFill>
                <a:latin typeface="Times New Roman" pitchFamily="18" charset="0"/>
                <a:ea typeface="Times New Roman" pitchFamily="18" charset="0"/>
                <a:cs typeface="Times New Roman" pitchFamily="18" charset="0"/>
              </a:rPr>
              <a:t>Realizând investiția cabinetul stomatologic va </a:t>
            </a: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prestate  următoarele </a:t>
            </a:r>
            <a:r>
              <a:rPr lang="ro-RO" sz="2000" dirty="0">
                <a:solidFill>
                  <a:srgbClr val="000000"/>
                </a:solidFill>
                <a:latin typeface="Times New Roman" pitchFamily="18" charset="0"/>
                <a:ea typeface="Times New Roman" pitchFamily="18" charset="0"/>
                <a:cs typeface="Times New Roman" pitchFamily="18" charset="0"/>
              </a:rPr>
              <a:t>servicii </a:t>
            </a: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tabLst>
                <a:tab pos="457200" algn="l"/>
                <a:tab pos="1143000" algn="l"/>
              </a:tabLst>
            </a:pP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 Radiografie dentară și consultanță stomatologică;</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tabLst>
                <a:tab pos="457200" algn="l"/>
                <a:tab pos="1143000" algn="l"/>
              </a:tabLst>
            </a:pP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b) Terapie dentară pentru maturi și copii de la vârsta de 4 ani;</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tabLst>
                <a:tab pos="457200" algn="l"/>
                <a:tab pos="1143000" algn="l"/>
              </a:tabLst>
            </a:pP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 Protezare dentară</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lvl="1" algn="just" eaLnBrk="0" fontAlgn="base" hangingPunct="0">
              <a:spcBef>
                <a:spcPct val="0"/>
              </a:spcBef>
              <a:spcAft>
                <a:spcPct val="0"/>
              </a:spcAft>
              <a:tabLst>
                <a:tab pos="457200" algn="l"/>
                <a:tab pos="1143000" algn="l"/>
              </a:tabLst>
            </a:pP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d) </a:t>
            </a:r>
            <a:r>
              <a:rPr lang="ro-RO" sz="2000" dirty="0">
                <a:solidFill>
                  <a:srgbClr val="000000"/>
                </a:solidFill>
                <a:latin typeface="Times New Roman" pitchFamily="18" charset="0"/>
                <a:ea typeface="Times New Roman" pitchFamily="18" charset="0"/>
                <a:cs typeface="Times New Roman" pitchFamily="18" charset="0"/>
              </a:rPr>
              <a:t>Chirurgie </a:t>
            </a:r>
            <a:r>
              <a:rPr lang="ro-MO" sz="2000" dirty="0">
                <a:solidFill>
                  <a:srgbClr val="000000"/>
                </a:solidFill>
                <a:latin typeface="Times New Roman" pitchFamily="18" charset="0"/>
                <a:ea typeface="Times New Roman" pitchFamily="18" charset="0"/>
                <a:cs typeface="Times New Roman" pitchFamily="18" charset="0"/>
              </a:rPr>
              <a:t>ambulatoriu. </a:t>
            </a:r>
            <a:endParaRPr lang="en-US" sz="2000" dirty="0">
              <a:solidFill>
                <a:srgbClr val="000000"/>
              </a:solidFill>
              <a:latin typeface="Times New Roman" pitchFamily="18" charset="0"/>
              <a:ea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457200" algn="l"/>
                <a:tab pos="1143000" algn="l"/>
              </a:tabLst>
            </a:pP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Conform</a:t>
            </a:r>
            <a:r>
              <a:rPr kumimoji="0" lang="ro-RO" sz="2000" b="0" i="0" u="none" strike="noStrike" cap="none" normalizeH="0" dirty="0">
                <a:ln>
                  <a:noFill/>
                </a:ln>
                <a:solidFill>
                  <a:srgbClr val="000000"/>
                </a:solidFill>
                <a:effectLst/>
                <a:latin typeface="Times New Roman" pitchFamily="18" charset="0"/>
                <a:ea typeface="Times New Roman" pitchFamily="18" charset="0"/>
                <a:cs typeface="Times New Roman" pitchFamily="18" charset="0"/>
              </a:rPr>
              <a:t> </a:t>
            </a:r>
            <a:r>
              <a:rPr lang="ro-RO" sz="2000" dirty="0">
                <a:solidFill>
                  <a:srgbClr val="000000"/>
                </a:solidFill>
                <a:latin typeface="Times New Roman" pitchFamily="18" charset="0"/>
                <a:ea typeface="Times New Roman" pitchFamily="18" charset="0"/>
                <a:cs typeface="Times New Roman" pitchFamily="18" charset="0"/>
              </a:rPr>
              <a:t>previziunilor financiare, r</a:t>
            </a: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ealizând investiție planificate, veniturile anuale ale întreprinderii de la serviciile prestate, vor constitui cca 750 – 850 mii lei, asigurând un profit anual de aproximativ de cca </a:t>
            </a:r>
            <a:r>
              <a:rPr kumimoji="0" lang="ro-RO" sz="2000" b="0" i="0" u="none" strike="noStrike" cap="none" normalizeH="0" dirty="0">
                <a:ln>
                  <a:noFill/>
                </a:ln>
                <a:solidFill>
                  <a:srgbClr val="000000"/>
                </a:solidFill>
                <a:effectLst/>
                <a:latin typeface="Times New Roman" pitchFamily="18" charset="0"/>
                <a:ea typeface="Times New Roman" pitchFamily="18" charset="0"/>
                <a:cs typeface="Times New Roman" pitchFamily="18" charset="0"/>
              </a:rPr>
              <a:t> 350 </a:t>
            </a:r>
            <a:r>
              <a:rPr kumimoji="0" lang="ro-R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mii lei. </a:t>
            </a:r>
            <a:endParaRPr kumimoji="0" lang="ro-RO" sz="2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30200" y="1297165"/>
            <a:ext cx="11684000" cy="4093428"/>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marR="0" lvl="2" indent="0" defTabSz="914400" rtl="0" eaLnBrk="1" fontAlgn="base" latinLnBrk="0" hangingPunct="1">
              <a:lnSpc>
                <a:spcPct val="100000"/>
              </a:lnSpc>
              <a:spcBef>
                <a:spcPct val="0"/>
              </a:spcBef>
              <a:spcAft>
                <a:spcPct val="0"/>
              </a:spcAft>
              <a:buClrTx/>
              <a:buSzTx/>
              <a:tabLst>
                <a:tab pos="457200" algn="l"/>
                <a:tab pos="1143000" algn="l"/>
              </a:tabLst>
            </a:pPr>
            <a:r>
              <a:rPr kumimoji="0" lang="ro-RO" sz="24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Scopul şi obiectivele investiţiei (proiectului):</a:t>
            </a:r>
          </a:p>
          <a:p>
            <a:pPr lvl="0"/>
            <a:r>
              <a:rPr lang="ro-RO" sz="2400" b="1" u="sng" dirty="0"/>
              <a:t>Pe termen scurt:</a:t>
            </a:r>
            <a:endParaRPr lang="en-US" sz="2400" i="1" dirty="0"/>
          </a:p>
          <a:p>
            <a:pPr lvl="0"/>
            <a:r>
              <a:rPr lang="ro-RO" sz="2400" dirty="0"/>
              <a:t>Reparația încăperii si amenajarea locurilor de muncă pentru angajați; </a:t>
            </a:r>
            <a:endParaRPr lang="en-US" sz="2400" i="1" dirty="0"/>
          </a:p>
          <a:p>
            <a:pPr lvl="0"/>
            <a:r>
              <a:rPr lang="ro-RO" sz="2400" dirty="0"/>
              <a:t>Dotarea cabinetului stomatologic cu utilajul și mobilierul necesar; </a:t>
            </a:r>
            <a:endParaRPr lang="en-US" sz="2400" i="1" dirty="0"/>
          </a:p>
          <a:p>
            <a:pPr lvl="0"/>
            <a:r>
              <a:rPr lang="ro-RO" sz="2400" dirty="0"/>
              <a:t>Obținerea actelor permisive pentru activitatea cabinetului;</a:t>
            </a:r>
            <a:endParaRPr lang="en-US" sz="2400" i="1" dirty="0"/>
          </a:p>
          <a:p>
            <a:pPr lvl="0"/>
            <a:r>
              <a:rPr lang="ro-RO" sz="2400" dirty="0"/>
              <a:t>Realizare  în anul I de activitate a unui venit din vânzări în sumă de cca 570 mii lei.</a:t>
            </a:r>
            <a:endParaRPr lang="en-US" sz="2400" i="1" dirty="0"/>
          </a:p>
          <a:p>
            <a:pPr lvl="0"/>
            <a:r>
              <a:rPr lang="ro-RO" sz="2400" b="1" u="sng" dirty="0"/>
              <a:t>Pe termen lung:</a:t>
            </a:r>
            <a:endParaRPr lang="en-US" sz="2400" i="1" dirty="0"/>
          </a:p>
          <a:p>
            <a:pPr lvl="0"/>
            <a:r>
              <a:rPr lang="ro-RO" sz="2400" dirty="0"/>
              <a:t>Extinderea  poziției pe piața serviciilor stomatologice, realizând o cotă de piață de cca 2%  ;</a:t>
            </a:r>
            <a:endParaRPr lang="en-US" sz="2400" i="1" dirty="0"/>
          </a:p>
          <a:p>
            <a:pPr lvl="0"/>
            <a:r>
              <a:rPr lang="ro-RO" sz="2400" dirty="0"/>
              <a:t>Sporirea anuală a veniturilor cu cca 20-25% pentru următorii 3 ani;</a:t>
            </a:r>
            <a:endParaRPr lang="en-US" sz="2400" i="1" dirty="0"/>
          </a:p>
          <a:p>
            <a:pPr lvl="0"/>
            <a:r>
              <a:rPr lang="ro-RO" sz="2400" dirty="0"/>
              <a:t>În anul III de activitate de angajat suplimentar  2 medici stomatologi. </a:t>
            </a:r>
            <a:endParaRPr lang="en-US" sz="2400" i="1" dirty="0"/>
          </a:p>
          <a:p>
            <a:pPr marL="914400" marR="0" lvl="2" indent="0" algn="l" defTabSz="914400" rtl="0" eaLnBrk="1" fontAlgn="base" latinLnBrk="0" hangingPunct="1">
              <a:lnSpc>
                <a:spcPct val="100000"/>
              </a:lnSpc>
              <a:spcBef>
                <a:spcPct val="0"/>
              </a:spcBef>
              <a:spcAft>
                <a:spcPct val="0"/>
              </a:spcAft>
              <a:buClrTx/>
              <a:buSzTx/>
              <a:buFontTx/>
              <a:buAutoNum type="arabicPeriod"/>
              <a:tabLst>
                <a:tab pos="457200" algn="l"/>
                <a:tab pos="1143000" algn="l"/>
              </a:tabLst>
            </a:pPr>
            <a:endParaRPr kumimoji="0" lang="ro-RO" sz="2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711200" y="559293"/>
            <a:ext cx="10972800" cy="479394"/>
          </a:xfrm>
          <a:ln w="38100" cmpd="dbl">
            <a:noFill/>
          </a:ln>
        </p:spPr>
        <p:txBody>
          <a:bodyPr>
            <a:normAutofit fontScale="90000"/>
          </a:bodyPr>
          <a:lstStyle/>
          <a:p>
            <a:pPr algn="ctr" eaLnBrk="1" hangingPunct="1"/>
            <a:r>
              <a:rPr lang="en-US" sz="2800" b="1" dirty="0" err="1">
                <a:solidFill>
                  <a:schemeClr val="accent6">
                    <a:lumMod val="75000"/>
                  </a:schemeClr>
                </a:solidFill>
                <a:latin typeface="+mn-lt"/>
              </a:rPr>
              <a:t>Subiecte</a:t>
            </a:r>
            <a:r>
              <a:rPr lang="en-US" sz="2800" b="1" dirty="0">
                <a:solidFill>
                  <a:schemeClr val="accent6">
                    <a:lumMod val="75000"/>
                  </a:schemeClr>
                </a:solidFill>
                <a:latin typeface="+mn-lt"/>
              </a:rPr>
              <a:t> </a:t>
            </a:r>
            <a:r>
              <a:rPr lang="en-US" sz="2800" b="1" dirty="0" err="1">
                <a:solidFill>
                  <a:schemeClr val="accent6">
                    <a:lumMod val="75000"/>
                  </a:schemeClr>
                </a:solidFill>
                <a:latin typeface="+mn-lt"/>
              </a:rPr>
              <a:t>abordate</a:t>
            </a:r>
            <a:endParaRPr lang="ru-RU" sz="2800" b="1" dirty="0">
              <a:solidFill>
                <a:schemeClr val="accent6">
                  <a:lumMod val="75000"/>
                </a:schemeClr>
              </a:solidFill>
              <a:latin typeface="+mn-lt"/>
            </a:endParaRPr>
          </a:p>
        </p:txBody>
      </p:sp>
      <p:sp>
        <p:nvSpPr>
          <p:cNvPr id="7171" name="Rectangle 3"/>
          <p:cNvSpPr>
            <a:spLocks noGrp="1" noChangeArrowheads="1"/>
          </p:cNvSpPr>
          <p:nvPr>
            <p:ph idx="1"/>
          </p:nvPr>
        </p:nvSpPr>
        <p:spPr>
          <a:xfrm>
            <a:off x="624418" y="2015230"/>
            <a:ext cx="10943167" cy="4437957"/>
          </a:xfrm>
          <a:ln w="38100" cmpd="dbl">
            <a:noFill/>
          </a:ln>
        </p:spPr>
        <p:txBody>
          <a:bodyPr>
            <a:normAutofit/>
          </a:bodyPr>
          <a:lstStyle/>
          <a:p>
            <a:pPr eaLnBrk="1" hangingPunct="1">
              <a:lnSpc>
                <a:spcPct val="80000"/>
              </a:lnSpc>
              <a:buFont typeface="Wingdings" pitchFamily="2" charset="2"/>
              <a:buChar char="q"/>
            </a:pPr>
            <a:r>
              <a:rPr lang="ro-RO" sz="2000" dirty="0"/>
              <a:t>  </a:t>
            </a:r>
            <a:r>
              <a:rPr lang="en-US" sz="2400" b="1" dirty="0" err="1"/>
              <a:t>Planificarea</a:t>
            </a:r>
            <a:r>
              <a:rPr lang="en-US" sz="2400" b="1" dirty="0"/>
              <a:t> </a:t>
            </a:r>
            <a:r>
              <a:rPr lang="en-US" sz="2400" b="1" dirty="0" err="1"/>
              <a:t>afacerii</a:t>
            </a:r>
            <a:endParaRPr lang="ro-MO" sz="2400" dirty="0"/>
          </a:p>
          <a:p>
            <a:pPr>
              <a:lnSpc>
                <a:spcPct val="80000"/>
              </a:lnSpc>
              <a:buSzPct val="80000"/>
              <a:buFont typeface="Wingdings" pitchFamily="2" charset="2"/>
              <a:buChar char="q"/>
            </a:pPr>
            <a:r>
              <a:rPr lang="ro-MO" sz="2400" dirty="0"/>
              <a:t> </a:t>
            </a:r>
            <a:r>
              <a:rPr lang="it-IT" sz="2400" b="1" dirty="0"/>
              <a:t>De ce este necesar</a:t>
            </a:r>
            <a:r>
              <a:rPr lang="ro-RO" sz="2400" b="1" dirty="0"/>
              <a:t>ă</a:t>
            </a:r>
            <a:r>
              <a:rPr lang="it-IT" sz="2400" b="1" dirty="0"/>
              <a:t> planificarea afacerii? – </a:t>
            </a:r>
            <a:r>
              <a:rPr lang="it-IT" sz="2400" dirty="0"/>
              <a:t>ofer</a:t>
            </a:r>
            <a:r>
              <a:rPr lang="ro-RO" sz="2400" dirty="0"/>
              <a:t>ă</a:t>
            </a:r>
            <a:r>
              <a:rPr lang="it-IT" sz="2400" dirty="0"/>
              <a:t> informatie privind necesitatea elabor</a:t>
            </a:r>
            <a:r>
              <a:rPr lang="ro-RO" sz="2400" dirty="0"/>
              <a:t>ă</a:t>
            </a:r>
            <a:r>
              <a:rPr lang="it-IT" sz="2400" dirty="0"/>
              <a:t>rii planului de afaceri, </a:t>
            </a:r>
            <a:r>
              <a:rPr lang="ro-MO" sz="2400" dirty="0"/>
              <a:t>cine sunt </a:t>
            </a:r>
            <a:r>
              <a:rPr lang="it-IT" sz="2400" dirty="0"/>
              <a:t>beneficiarii, precu</a:t>
            </a:r>
            <a:r>
              <a:rPr lang="ro-RO" sz="2400" dirty="0"/>
              <a:t>m</a:t>
            </a:r>
            <a:r>
              <a:rPr lang="it-IT" sz="2400" dirty="0"/>
              <a:t> </a:t>
            </a:r>
            <a:r>
              <a:rPr lang="ro-RO" sz="2400" dirty="0"/>
              <a:t>ş</a:t>
            </a:r>
            <a:r>
              <a:rPr lang="it-IT" sz="2400" dirty="0"/>
              <a:t>i etapele intocmirii unui plan de afaceri.</a:t>
            </a:r>
          </a:p>
          <a:p>
            <a:pPr>
              <a:lnSpc>
                <a:spcPct val="80000"/>
              </a:lnSpc>
              <a:buSzPct val="80000"/>
              <a:buFont typeface="Wingdings" pitchFamily="2" charset="2"/>
              <a:buChar char="q"/>
            </a:pPr>
            <a:r>
              <a:rPr lang="ro-MO" sz="2400" dirty="0"/>
              <a:t> </a:t>
            </a:r>
            <a:r>
              <a:rPr lang="en-US" sz="2400" b="1" dirty="0" err="1"/>
              <a:t>Importan</a:t>
            </a:r>
            <a:r>
              <a:rPr lang="ro-RO" sz="2400" b="1" dirty="0"/>
              <a:t>ța planificării</a:t>
            </a:r>
            <a:endParaRPr lang="ro-MO" sz="2400" i="1" dirty="0"/>
          </a:p>
          <a:p>
            <a:pPr eaLnBrk="1" hangingPunct="1">
              <a:lnSpc>
                <a:spcPct val="80000"/>
              </a:lnSpc>
              <a:buSzPct val="80000"/>
              <a:buFont typeface="Wingdings" pitchFamily="2" charset="2"/>
              <a:buChar char="q"/>
            </a:pPr>
            <a:r>
              <a:rPr lang="ro-MO" sz="2400" b="1" dirty="0"/>
              <a:t> </a:t>
            </a:r>
            <a:r>
              <a:rPr lang="ro-RO" sz="2400" b="1" dirty="0"/>
              <a:t>Planul operațional</a:t>
            </a:r>
            <a:endParaRPr lang="it-IT" sz="2400" dirty="0"/>
          </a:p>
          <a:p>
            <a:pPr eaLnBrk="1" hangingPunct="1">
              <a:lnSpc>
                <a:spcPct val="80000"/>
              </a:lnSpc>
              <a:buSzPct val="80000"/>
              <a:buFont typeface="Wingdings" pitchFamily="2" charset="2"/>
              <a:buChar char="q"/>
            </a:pPr>
            <a:r>
              <a:rPr lang="ro-RO" sz="2400" dirty="0"/>
              <a:t> </a:t>
            </a:r>
            <a:r>
              <a:rPr lang="ro-RO" sz="2400" b="1" dirty="0"/>
              <a:t>Elaborarea unui Plan de afaceri </a:t>
            </a:r>
            <a:r>
              <a:rPr lang="ro-RO" sz="2400" dirty="0"/>
              <a:t>în baza </a:t>
            </a:r>
            <a:r>
              <a:rPr lang="ro-MO" sz="2400" dirty="0"/>
              <a:t>modelului Programului </a:t>
            </a:r>
            <a:r>
              <a:rPr lang="ro-MD" sz="2400" dirty="0"/>
              <a:t>Femei în Afaceri</a:t>
            </a:r>
            <a:endParaRPr lang="ro-RO" sz="2400" dirty="0"/>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71153"/>
            <a:ext cx="10972800" cy="414773"/>
          </a:xfrm>
        </p:spPr>
        <p:txBody>
          <a:bodyPr>
            <a:normAutofit fontScale="90000"/>
          </a:bodyPr>
          <a:lstStyle/>
          <a:p>
            <a:r>
              <a:rPr lang="ro-MO" sz="2200" b="1" dirty="0">
                <a:latin typeface="+mn-lt"/>
              </a:rPr>
              <a:t>Descrierea investiţiei în cadrul proiectului</a:t>
            </a:r>
            <a:r>
              <a:rPr lang="en-US" sz="2200" b="1" dirty="0">
                <a:latin typeface="+mn-lt"/>
              </a:rPr>
              <a:t>:</a:t>
            </a:r>
            <a:endParaRPr lang="ro-RO" sz="2200" b="1" dirty="0">
              <a:latin typeface="+mn-lt"/>
            </a:endParaRPr>
          </a:p>
        </p:txBody>
      </p:sp>
      <p:sp>
        <p:nvSpPr>
          <p:cNvPr id="41985" name="Rectangle 1"/>
          <p:cNvSpPr>
            <a:spLocks noChangeArrowheads="1"/>
          </p:cNvSpPr>
          <p:nvPr/>
        </p:nvSpPr>
        <p:spPr bwMode="auto">
          <a:xfrm>
            <a:off x="408372" y="684640"/>
            <a:ext cx="11194743" cy="5632311"/>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Proiectul investițional al întreprinderii constă din două etape:</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1. Procurarea și reparația spațiului comercial cu suprafața de 82m</a:t>
            </a:r>
            <a:r>
              <a:rPr kumimoji="0" lang="ro-RO" b="0" i="0" u="none" strike="noStrike" cap="none" normalizeH="0" baseline="30000" dirty="0">
                <a:ln>
                  <a:noFill/>
                </a:ln>
                <a:solidFill>
                  <a:srgbClr val="000000"/>
                </a:solidFill>
                <a:effectLst/>
                <a:latin typeface="Times New Roman" pitchFamily="18" charset="0"/>
                <a:ea typeface="Times New Roman" pitchFamily="18" charset="0"/>
                <a:cs typeface="Times New Roman" pitchFamily="18" charset="0"/>
              </a:rPr>
              <a:t>2</a:t>
            </a: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pentru amenajarea cabinetului stomatologic, și</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2. Dotarea cabinetului cu utilaj, echipament și mobilierul necesar pentru asigurarea condițiilor prestare a serviciilor stomatologice planificate.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La momentul actual fondatorul</a:t>
            </a:r>
            <a:r>
              <a:rPr kumimoji="0" lang="ro-RO" b="0" i="0" u="none" strike="noStrike" cap="none" normalizeH="0" dirty="0">
                <a:ln>
                  <a:noFill/>
                </a:ln>
                <a:solidFill>
                  <a:srgbClr val="000000"/>
                </a:solidFill>
                <a:effectLst/>
                <a:latin typeface="Times New Roman" pitchFamily="18" charset="0"/>
                <a:ea typeface="Times New Roman" pitchFamily="18" charset="0"/>
                <a:cs typeface="Times New Roman" pitchFamily="18" charset="0"/>
              </a:rPr>
              <a:t> dispune cu drept de proprietate privată de un </a:t>
            </a: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spațiul comercial cu suprafața de 82 m</a:t>
            </a:r>
            <a:r>
              <a:rPr kumimoji="0" lang="ro-RO" b="0" i="0" u="none" strike="noStrike" cap="none" normalizeH="0" baseline="30000" dirty="0">
                <a:ln>
                  <a:noFill/>
                </a:ln>
                <a:solidFill>
                  <a:srgbClr val="000000"/>
                </a:solidFill>
                <a:effectLst/>
                <a:latin typeface="Times New Roman" pitchFamily="18" charset="0"/>
                <a:ea typeface="Times New Roman" pitchFamily="18" charset="0"/>
                <a:cs typeface="Times New Roman" pitchFamily="18" charset="0"/>
              </a:rPr>
              <a:t>2</a:t>
            </a: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care este amplasat pe str. Cuza vodă 11, of.18. Investiția totală în procurarea și reparația spațiului respectiv constituie 64 mii EURO, dintre care 49 mii EURO au fost alocați din contul resurselor proprii a fondatorului, inclusiv din contul remitențelor, iar 15 mii EURO credit bancar. Reparația și amenajare cabinetului stomatologic va fi finalizată până la începutul lunii septembrie</a:t>
            </a:r>
            <a:r>
              <a:rPr kumimoji="0" lang="ro-RO" b="0" i="0" u="none" strike="noStrike" cap="none" normalizeH="0" dirty="0">
                <a:ln>
                  <a:noFill/>
                </a:ln>
                <a:solidFill>
                  <a:srgbClr val="000000"/>
                </a:solidFill>
                <a:effectLst/>
                <a:latin typeface="Times New Roman" pitchFamily="18" charset="0"/>
                <a:ea typeface="Times New Roman" pitchFamily="18" charset="0"/>
                <a:cs typeface="Times New Roman" pitchFamily="18" charset="0"/>
              </a:rPr>
              <a:t> </a:t>
            </a: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2020.</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Conform estimărilor, </a:t>
            </a:r>
            <a:r>
              <a:rPr kumimoji="0" lang="ro-M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pentru amenajarea și dotarea cu utilajul și echipamentul necesar activității de prestare a serviciilor stomatologice,</a:t>
            </a:r>
            <a:r>
              <a:rPr kumimoji="0" lang="ro-MO" b="0" i="0" u="none" strike="noStrike" cap="none" normalizeH="0" dirty="0">
                <a:ln>
                  <a:noFill/>
                </a:ln>
                <a:solidFill>
                  <a:srgbClr val="000000"/>
                </a:solidFill>
                <a:effectLst/>
                <a:latin typeface="Times New Roman" pitchFamily="18" charset="0"/>
                <a:ea typeface="Times New Roman" pitchFamily="18" charset="0"/>
                <a:cs typeface="Times New Roman" pitchFamily="18" charset="0"/>
              </a:rPr>
              <a:t> </a:t>
            </a:r>
            <a:r>
              <a:rPr kumimoji="0" lang="ro-M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SRL ”</a:t>
            </a:r>
            <a:r>
              <a:rPr kumimoji="0" lang="ro-MD"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ro-M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planifică  </a:t>
            </a:r>
            <a:r>
              <a:rPr kumimoji="0" lang="ro-MO" b="0" i="0" u="none" strike="noStrike" cap="none" normalizeH="0" baseline="0" dirty="0" err="1">
                <a:ln>
                  <a:noFill/>
                </a:ln>
                <a:solidFill>
                  <a:srgbClr val="000000"/>
                </a:solidFill>
                <a:effectLst/>
                <a:latin typeface="Times New Roman" pitchFamily="18" charset="0"/>
                <a:ea typeface="Times New Roman" pitchFamily="18" charset="0"/>
                <a:cs typeface="Times New Roman" pitchFamily="18" charset="0"/>
              </a:rPr>
              <a:t>șă</a:t>
            </a:r>
            <a:r>
              <a:rPr kumimoji="0" lang="ro-M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 investească în total </a:t>
            </a:r>
            <a:r>
              <a:rPr kumimoji="0" lang="ro-MO" b="1" i="0" u="sng"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cca  2 035 000  lei</a:t>
            </a:r>
            <a:r>
              <a:rPr kumimoji="0" lang="ro-MO" b="0" i="0" u="sng"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 </a:t>
            </a:r>
            <a:endParaRPr kumimoji="0" lang="en-US" b="0" i="0" u="sng" strike="noStrike" cap="none" normalizeH="0" baseline="0" dirty="0">
              <a:ln>
                <a:noFill/>
              </a:ln>
              <a:solidFill>
                <a:srgbClr val="FF0000"/>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Investiția întreprinderii în cadrul Programului PARE1+1 va constitui suma de </a:t>
            </a:r>
            <a:r>
              <a:rPr kumimoji="0" lang="ro-RO"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507</a:t>
            </a:r>
            <a:r>
              <a:rPr kumimoji="0" lang="ro-RO" b="1" i="0" u="none" strike="noStrike" cap="none" normalizeH="0" dirty="0">
                <a:ln>
                  <a:noFill/>
                </a:ln>
                <a:solidFill>
                  <a:srgbClr val="FF0000"/>
                </a:solidFill>
                <a:effectLst/>
                <a:latin typeface="Times New Roman" pitchFamily="18" charset="0"/>
                <a:ea typeface="Times New Roman" pitchFamily="18" charset="0"/>
                <a:cs typeface="Times New Roman" pitchFamily="18" charset="0"/>
              </a:rPr>
              <a:t> </a:t>
            </a:r>
            <a:r>
              <a:rPr kumimoji="0" lang="ro-RO" b="1" i="0" u="none" strike="noStrike" cap="none" normalizeH="0" baseline="0" dirty="0">
                <a:ln>
                  <a:noFill/>
                </a:ln>
                <a:solidFill>
                  <a:srgbClr val="FF0000"/>
                </a:solidFill>
                <a:effectLst/>
                <a:latin typeface="Times New Roman" pitchFamily="18" charset="0"/>
                <a:ea typeface="Times New Roman" pitchFamily="18" charset="0"/>
                <a:cs typeface="Times New Roman" pitchFamily="18" charset="0"/>
              </a:rPr>
              <a:t>700 </a:t>
            </a:r>
            <a:r>
              <a:rPr kumimoji="0" lang="ro-RO" b="1"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lei, inclusiv din remitențe 350 000 lei.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Suma respectivă va fi alocată pentru finalizarea reparației, procurarea mobilierului, fotoliilor stomatologice, aparatului implantologic, echipament și accesorii medicale necesare pentru activitatea de bază. </a:t>
            </a:r>
            <a:endParaRPr kumimoji="0" lang="en-US"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Utilajele și accesoriile care urmează a fi procurate vor corespunde standardelor Europene, asigurând și calitatea serviciilor prestate. </a:t>
            </a:r>
            <a:endParaRPr kumimoji="0" lang="ro-RO"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2737299295"/>
              </p:ext>
            </p:extLst>
          </p:nvPr>
        </p:nvGraphicFramePr>
        <p:xfrm>
          <a:off x="215900" y="469905"/>
          <a:ext cx="11569699" cy="5068065"/>
        </p:xfrm>
        <a:graphic>
          <a:graphicData uri="http://schemas.openxmlformats.org/drawingml/2006/table">
            <a:tbl>
              <a:tblPr/>
              <a:tblGrid>
                <a:gridCol w="3416300">
                  <a:extLst>
                    <a:ext uri="{9D8B030D-6E8A-4147-A177-3AD203B41FA5}">
                      <a16:colId xmlns:a16="http://schemas.microsoft.com/office/drawing/2014/main" val="20000"/>
                    </a:ext>
                  </a:extLst>
                </a:gridCol>
                <a:gridCol w="1117600">
                  <a:extLst>
                    <a:ext uri="{9D8B030D-6E8A-4147-A177-3AD203B41FA5}">
                      <a16:colId xmlns:a16="http://schemas.microsoft.com/office/drawing/2014/main" val="20001"/>
                    </a:ext>
                  </a:extLst>
                </a:gridCol>
                <a:gridCol w="1016000">
                  <a:extLst>
                    <a:ext uri="{9D8B030D-6E8A-4147-A177-3AD203B41FA5}">
                      <a16:colId xmlns:a16="http://schemas.microsoft.com/office/drawing/2014/main" val="20002"/>
                    </a:ext>
                  </a:extLst>
                </a:gridCol>
                <a:gridCol w="1143000">
                  <a:extLst>
                    <a:ext uri="{9D8B030D-6E8A-4147-A177-3AD203B41FA5}">
                      <a16:colId xmlns:a16="http://schemas.microsoft.com/office/drawing/2014/main" val="20003"/>
                    </a:ext>
                  </a:extLst>
                </a:gridCol>
                <a:gridCol w="1066800">
                  <a:extLst>
                    <a:ext uri="{9D8B030D-6E8A-4147-A177-3AD203B41FA5}">
                      <a16:colId xmlns:a16="http://schemas.microsoft.com/office/drawing/2014/main" val="20004"/>
                    </a:ext>
                  </a:extLst>
                </a:gridCol>
                <a:gridCol w="1224411">
                  <a:extLst>
                    <a:ext uri="{9D8B030D-6E8A-4147-A177-3AD203B41FA5}">
                      <a16:colId xmlns:a16="http://schemas.microsoft.com/office/drawing/2014/main" val="20005"/>
                    </a:ext>
                  </a:extLst>
                </a:gridCol>
                <a:gridCol w="1393270">
                  <a:extLst>
                    <a:ext uri="{9D8B030D-6E8A-4147-A177-3AD203B41FA5}">
                      <a16:colId xmlns:a16="http://schemas.microsoft.com/office/drawing/2014/main" val="20006"/>
                    </a:ext>
                  </a:extLst>
                </a:gridCol>
                <a:gridCol w="1192318">
                  <a:extLst>
                    <a:ext uri="{9D8B030D-6E8A-4147-A177-3AD203B41FA5}">
                      <a16:colId xmlns:a16="http://schemas.microsoft.com/office/drawing/2014/main" val="20007"/>
                    </a:ext>
                  </a:extLst>
                </a:gridCol>
              </a:tblGrid>
              <a:tr h="176175">
                <a:tc rowSpan="5">
                  <a:txBody>
                    <a:bodyPr/>
                    <a:lstStyle/>
                    <a:p>
                      <a:pPr algn="ctr" fontAlgn="ctr"/>
                      <a:r>
                        <a:rPr lang="ro-MO" sz="1400" b="1" i="0" u="none" strike="noStrike" noProof="0" dirty="0">
                          <a:solidFill>
                            <a:srgbClr val="FFFFFF"/>
                          </a:solidFill>
                          <a:latin typeface="Times New Roman"/>
                        </a:rPr>
                        <a:t>Articole de </a:t>
                      </a:r>
                      <a:r>
                        <a:rPr lang="ro-MO" sz="1400" b="1" i="0" u="none" strike="noStrike" noProof="0" dirty="0" err="1">
                          <a:solidFill>
                            <a:srgbClr val="FFFFFF"/>
                          </a:solidFill>
                          <a:latin typeface="Times New Roman"/>
                        </a:rPr>
                        <a:t>investitie</a:t>
                      </a:r>
                      <a:endParaRPr lang="ro-MO" sz="1400" b="1" i="0" u="none" strike="noStrike" noProof="0" dirty="0">
                        <a:solidFill>
                          <a:srgbClr val="FFFFFF"/>
                        </a:solidFill>
                        <a:latin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gridSpan="5">
                  <a:txBody>
                    <a:bodyPr/>
                    <a:lstStyle/>
                    <a:p>
                      <a:pPr algn="ctr" fontAlgn="b"/>
                      <a:r>
                        <a:rPr lang="ro-MO" sz="1400" b="1" i="0" u="none" strike="noStrike" noProof="0">
                          <a:solidFill>
                            <a:srgbClr val="FFFFFF"/>
                          </a:solidFill>
                          <a:latin typeface="Times New Roman"/>
                        </a:rPr>
                        <a:t>Total investitii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gridSpan="2">
                  <a:txBody>
                    <a:bodyPr/>
                    <a:lstStyle/>
                    <a:p>
                      <a:pPr algn="ctr" fontAlgn="b"/>
                      <a:r>
                        <a:rPr lang="ro-MO" sz="1400" b="1" i="0" u="none" strike="noStrike" noProof="0" dirty="0">
                          <a:solidFill>
                            <a:srgbClr val="FFFFFF"/>
                          </a:solidFill>
                          <a:latin typeface="Times New Roman"/>
                        </a:rPr>
                        <a:t>Sursa de finanțare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hMerge="1">
                  <a:txBody>
                    <a:bodyPr/>
                    <a:lstStyle/>
                    <a:p>
                      <a:endParaRPr lang="ro-RO"/>
                    </a:p>
                  </a:txBody>
                  <a:tcPr/>
                </a:tc>
                <a:extLst>
                  <a:ext uri="{0D108BD9-81ED-4DB2-BD59-A6C34878D82A}">
                    <a16:rowId xmlns:a16="http://schemas.microsoft.com/office/drawing/2014/main" val="10000"/>
                  </a:ext>
                </a:extLst>
              </a:tr>
              <a:tr h="453022">
                <a:tc vMerge="1">
                  <a:txBody>
                    <a:bodyPr/>
                    <a:lstStyle/>
                    <a:p>
                      <a:endParaRPr lang="ro-RO"/>
                    </a:p>
                  </a:txBody>
                  <a:tcPr/>
                </a:tc>
                <a:tc rowSpan="3">
                  <a:txBody>
                    <a:bodyPr/>
                    <a:lstStyle/>
                    <a:p>
                      <a:pPr algn="ctr" fontAlgn="ctr"/>
                      <a:r>
                        <a:rPr lang="ro-MO" sz="1400" b="1" i="0" u="none" strike="noStrike" noProof="0">
                          <a:solidFill>
                            <a:srgbClr val="FFFFFF"/>
                          </a:solidFill>
                          <a:latin typeface="Times New Roman"/>
                        </a:rPr>
                        <a:t>Cantitate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rowSpan="3">
                  <a:txBody>
                    <a:bodyPr/>
                    <a:lstStyle/>
                    <a:p>
                      <a:pPr algn="ctr" fontAlgn="ctr"/>
                      <a:r>
                        <a:rPr lang="ro-MO" sz="1400" b="1" i="0" u="none" strike="noStrike" noProof="0">
                          <a:solidFill>
                            <a:srgbClr val="FFFFFF"/>
                          </a:solidFill>
                          <a:latin typeface="Times New Roman"/>
                        </a:rPr>
                        <a:t>Preț unitar</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rowSpan="3">
                  <a:txBody>
                    <a:bodyPr/>
                    <a:lstStyle/>
                    <a:p>
                      <a:pPr algn="ctr" fontAlgn="ctr"/>
                      <a:r>
                        <a:rPr lang="ro-MO" sz="1400" b="1" i="0" u="none" strike="noStrike" noProof="0">
                          <a:solidFill>
                            <a:srgbClr val="FFFFFF"/>
                          </a:solidFill>
                          <a:latin typeface="Times New Roman"/>
                        </a:rPr>
                        <a:t>Valoarea investiției inclusiv TVA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rowSpan="3">
                  <a:txBody>
                    <a:bodyPr/>
                    <a:lstStyle/>
                    <a:p>
                      <a:pPr algn="ctr" fontAlgn="ctr"/>
                      <a:r>
                        <a:rPr lang="ro-MO" sz="1400" b="1" i="0" u="none" strike="noStrike" noProof="0" dirty="0">
                          <a:solidFill>
                            <a:srgbClr val="FFFFFF"/>
                          </a:solidFill>
                          <a:latin typeface="Times New Roman"/>
                        </a:rPr>
                        <a:t>Suma TVA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rowSpan="3">
                  <a:txBody>
                    <a:bodyPr/>
                    <a:lstStyle/>
                    <a:p>
                      <a:pPr algn="ctr" fontAlgn="ctr"/>
                      <a:r>
                        <a:rPr lang="ro-MO" sz="1400" b="1" i="0" u="none" strike="noStrike" noProof="0">
                          <a:solidFill>
                            <a:srgbClr val="FFFFFF"/>
                          </a:solidFill>
                          <a:latin typeface="Times New Roman"/>
                        </a:rPr>
                        <a:t>Valoarea fără TVA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rowSpan="3">
                  <a:txBody>
                    <a:bodyPr/>
                    <a:lstStyle/>
                    <a:p>
                      <a:pPr algn="ctr" fontAlgn="ctr"/>
                      <a:r>
                        <a:rPr lang="ro-MO" sz="1400" b="1" i="0" u="none" strike="noStrike" noProof="0" dirty="0">
                          <a:solidFill>
                            <a:srgbClr val="FFFFFF"/>
                          </a:solidFill>
                          <a:latin typeface="Times New Roman"/>
                        </a:rPr>
                        <a:t>Resurse proprii,</a:t>
                      </a:r>
                      <a:br>
                        <a:rPr lang="ro-MO" sz="1400" b="1" i="0" u="none" strike="noStrike" noProof="0" dirty="0">
                          <a:solidFill>
                            <a:srgbClr val="FFFFFF"/>
                          </a:solidFill>
                          <a:latin typeface="Times New Roman"/>
                        </a:rPr>
                      </a:br>
                      <a:r>
                        <a:rPr lang="ro-MO" sz="1400" b="1" i="0" u="none" strike="noStrike" noProof="0" dirty="0">
                          <a:solidFill>
                            <a:srgbClr val="FFFFFF"/>
                          </a:solidFill>
                          <a:latin typeface="Times New Roman"/>
                        </a:rPr>
                        <a:t>inclusiv TVA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6923C"/>
                    </a:solidFill>
                  </a:tcPr>
                </a:tc>
                <a:tc>
                  <a:txBody>
                    <a:bodyPr/>
                    <a:lstStyle/>
                    <a:p>
                      <a:pPr algn="ctr" fontAlgn="ctr"/>
                      <a:r>
                        <a:rPr lang="en-US" sz="1400" b="1" i="0" u="none" strike="noStrike" dirty="0">
                          <a:solidFill>
                            <a:srgbClr val="FFFFFF"/>
                          </a:solidFill>
                          <a:latin typeface="Times New Roman"/>
                        </a:rPr>
                        <a:t>Grant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76923C"/>
                    </a:solidFill>
                  </a:tcPr>
                </a:tc>
                <a:extLst>
                  <a:ext uri="{0D108BD9-81ED-4DB2-BD59-A6C34878D82A}">
                    <a16:rowId xmlns:a16="http://schemas.microsoft.com/office/drawing/2014/main" val="10001"/>
                  </a:ext>
                </a:extLst>
              </a:tr>
              <a:tr h="198957">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a:txBody>
                    <a:bodyPr/>
                    <a:lstStyle/>
                    <a:p>
                      <a:pPr algn="ctr" fontAlgn="ctr"/>
                      <a:r>
                        <a:rPr lang="ro-RO" sz="1400" b="1" i="0" u="none" strike="noStrike" dirty="0">
                          <a:solidFill>
                            <a:srgbClr val="FFFFFF"/>
                          </a:solidFill>
                          <a:latin typeface="Times New Roman"/>
                        </a:rPr>
                        <a:t>PFA</a:t>
                      </a:r>
                      <a:endParaRPr lang="en-US" sz="1400" b="1" i="0" u="none" strike="noStrike" dirty="0">
                        <a:solidFill>
                          <a:srgbClr val="FFFFFF"/>
                        </a:solidFill>
                        <a:latin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76923C"/>
                    </a:solidFill>
                  </a:tcPr>
                </a:tc>
                <a:extLst>
                  <a:ext uri="{0D108BD9-81ED-4DB2-BD59-A6C34878D82A}">
                    <a16:rowId xmlns:a16="http://schemas.microsoft.com/office/drawing/2014/main" val="10002"/>
                  </a:ext>
                </a:extLst>
              </a:tr>
              <a:tr h="198957">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vMerge="1">
                  <a:txBody>
                    <a:bodyPr/>
                    <a:lstStyle/>
                    <a:p>
                      <a:endParaRPr lang="ro-RO"/>
                    </a:p>
                  </a:txBody>
                  <a:tcPr/>
                </a:tc>
                <a:tc>
                  <a:txBody>
                    <a:bodyPr/>
                    <a:lstStyle/>
                    <a:p>
                      <a:pPr algn="ctr" fontAlgn="ctr"/>
                      <a:r>
                        <a:rPr lang="vi-VN" sz="1400" b="1" i="0" u="none" strike="noStrike" dirty="0">
                          <a:solidFill>
                            <a:srgbClr val="FFFFFF"/>
                          </a:solidFill>
                          <a:latin typeface="Times New Roman"/>
                        </a:rPr>
                        <a:t> fără TVA</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76923C"/>
                    </a:solidFill>
                  </a:tcPr>
                </a:tc>
                <a:extLst>
                  <a:ext uri="{0D108BD9-81ED-4DB2-BD59-A6C34878D82A}">
                    <a16:rowId xmlns:a16="http://schemas.microsoft.com/office/drawing/2014/main" val="10003"/>
                  </a:ext>
                </a:extLst>
              </a:tr>
              <a:tr h="251679">
                <a:tc vMerge="1">
                  <a:txBody>
                    <a:bodyPr/>
                    <a:lstStyle/>
                    <a:p>
                      <a:endParaRPr lang="ro-RO"/>
                    </a:p>
                  </a:txBody>
                  <a:tcPr/>
                </a:tc>
                <a:tc>
                  <a:txBody>
                    <a:bodyPr/>
                    <a:lstStyle/>
                    <a:p>
                      <a:pPr algn="ctr" fontAlgn="b"/>
                      <a:r>
                        <a:rPr lang="vi-VN" sz="1400" b="1" i="0" u="none" strike="noStrike">
                          <a:solidFill>
                            <a:srgbClr val="000000"/>
                          </a:solidFill>
                          <a:latin typeface="Times New Roman"/>
                        </a:rPr>
                        <a:t>Nr. unităti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a:solidFill>
                            <a:srgbClr val="000000"/>
                          </a:solidFill>
                          <a:latin typeface="Times New Roman"/>
                        </a:rPr>
                        <a:t>Lei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a:solidFill>
                            <a:srgbClr val="000000"/>
                          </a:solidFill>
                          <a:latin typeface="Times New Roman"/>
                        </a:rPr>
                        <a:t>Lei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a:solidFill>
                            <a:srgbClr val="000000"/>
                          </a:solidFill>
                          <a:latin typeface="Times New Roman"/>
                        </a:rPr>
                        <a:t>Lei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a:solidFill>
                            <a:srgbClr val="000000"/>
                          </a:solidFill>
                          <a:latin typeface="Times New Roman"/>
                        </a:rPr>
                        <a:t>Lei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a:solidFill>
                            <a:srgbClr val="000000"/>
                          </a:solidFill>
                          <a:latin typeface="Times New Roman"/>
                        </a:rPr>
                        <a:t>Lei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dirty="0">
                          <a:solidFill>
                            <a:srgbClr val="000000"/>
                          </a:solidFill>
                          <a:latin typeface="Times New Roman"/>
                        </a:rPr>
                        <a:t>Lei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4"/>
                  </a:ext>
                </a:extLst>
              </a:tr>
              <a:tr h="198957">
                <a:tc>
                  <a:txBody>
                    <a:bodyPr/>
                    <a:lstStyle/>
                    <a:p>
                      <a:pPr algn="l" fontAlgn="b"/>
                      <a:r>
                        <a:rPr lang="ro-MO" sz="1400" b="0" i="0" u="none" strike="noStrike" noProof="0">
                          <a:solidFill>
                            <a:srgbClr val="000000"/>
                          </a:solidFill>
                          <a:latin typeface="Times New Roman"/>
                        </a:rPr>
                        <a:t>Vitraj pentru oficiu</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25 000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50 000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10 000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40 000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50 000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Calibri"/>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234900">
                <a:tc>
                  <a:txBody>
                    <a:bodyPr/>
                    <a:lstStyle/>
                    <a:p>
                      <a:pPr algn="l" fontAlgn="ctr"/>
                      <a:r>
                        <a:rPr lang="ro-MO" sz="1400" b="0" i="0" u="none" strike="noStrike" noProof="0">
                          <a:solidFill>
                            <a:srgbClr val="000000"/>
                          </a:solidFill>
                          <a:latin typeface="Times New Roman"/>
                        </a:rPr>
                        <a:t>Rolete pentru geamuri</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Times New Roman"/>
                        </a:rPr>
                        <a:t>3</a:t>
                      </a:r>
                      <a:endParaRPr lang="en-US" sz="1400" b="0" i="0" u="none" strike="noStrike" dirty="0">
                        <a:solidFill>
                          <a:srgbClr val="000000"/>
                        </a:solidFill>
                        <a:latin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333333"/>
                          </a:solidFill>
                          <a:latin typeface="Times New Roman"/>
                        </a:rPr>
                        <a:t>7 200</a:t>
                      </a:r>
                      <a:endParaRPr lang="en-US" sz="1400" b="0" i="0" u="none" strike="noStrike" dirty="0">
                        <a:solidFill>
                          <a:srgbClr val="333333"/>
                        </a:solidFill>
                        <a:latin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Calibri"/>
                        </a:rPr>
                        <a:t>21</a:t>
                      </a:r>
                      <a:r>
                        <a:rPr lang="ro-MO" sz="1400" b="0" i="0" u="none" strike="noStrike" baseline="0" dirty="0">
                          <a:solidFill>
                            <a:srgbClr val="000000"/>
                          </a:solidFill>
                          <a:latin typeface="Calibri"/>
                        </a:rPr>
                        <a:t> 600</a:t>
                      </a:r>
                      <a:endParaRPr lang="en-US" sz="1400" b="0" i="0" u="none" strike="noStrike" dirty="0">
                        <a:solidFill>
                          <a:srgbClr val="000000"/>
                        </a:solidFill>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Times New Roman"/>
                        </a:rPr>
                        <a:t>4</a:t>
                      </a:r>
                      <a:r>
                        <a:rPr lang="ro-MO" sz="1400" b="0" i="0" u="none" strike="noStrike" baseline="0" dirty="0">
                          <a:solidFill>
                            <a:srgbClr val="000000"/>
                          </a:solidFill>
                          <a:latin typeface="Times New Roman"/>
                        </a:rPr>
                        <a:t> 320</a:t>
                      </a:r>
                      <a:endParaRPr lang="en-US" sz="1400" b="0" i="0" u="none" strike="noStrike" dirty="0">
                        <a:solidFill>
                          <a:srgbClr val="000000"/>
                        </a:solidFill>
                        <a:latin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Calibri"/>
                        </a:rPr>
                        <a:t>17</a:t>
                      </a:r>
                      <a:r>
                        <a:rPr lang="ro-MO" sz="1400" b="0" i="0" u="none" strike="noStrike" baseline="0" dirty="0">
                          <a:solidFill>
                            <a:srgbClr val="000000"/>
                          </a:solidFill>
                          <a:latin typeface="Calibri"/>
                        </a:rPr>
                        <a:t> 280</a:t>
                      </a:r>
                      <a:endParaRPr lang="en-US" sz="1400" b="0" i="0" u="none" strike="noStrike" dirty="0">
                        <a:solidFill>
                          <a:srgbClr val="000000"/>
                        </a:solidFill>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Calibri"/>
                        </a:rPr>
                        <a:t>21600</a:t>
                      </a:r>
                      <a:endParaRPr lang="en-US" sz="1400" b="0" i="0" u="none" strike="noStrike" dirty="0">
                        <a:solidFill>
                          <a:srgbClr val="000000"/>
                        </a:solidFill>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Calibri"/>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251679">
                <a:tc>
                  <a:txBody>
                    <a:bodyPr/>
                    <a:lstStyle/>
                    <a:p>
                      <a:pPr algn="l" fontAlgn="b"/>
                      <a:r>
                        <a:rPr lang="ro-MO" sz="1400" b="0" i="0" u="none" strike="noStrike" noProof="0">
                          <a:solidFill>
                            <a:srgbClr val="000000"/>
                          </a:solidFill>
                          <a:latin typeface="Times New Roman"/>
                        </a:rPr>
                        <a:t>TV pentru sala de asteptare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333333"/>
                          </a:solidFill>
                          <a:latin typeface="Times New Roman"/>
                        </a:rPr>
                        <a:t>12</a:t>
                      </a:r>
                      <a:r>
                        <a:rPr lang="en-US" sz="1400" b="0" i="0" u="none" strike="noStrike" dirty="0">
                          <a:solidFill>
                            <a:srgbClr val="333333"/>
                          </a:solidFill>
                          <a:latin typeface="Times New Roman"/>
                        </a:rPr>
                        <a:t> </a:t>
                      </a:r>
                      <a:r>
                        <a:rPr lang="ro-MO" sz="1400" b="0" i="0" u="none" strike="noStrike" dirty="0">
                          <a:solidFill>
                            <a:srgbClr val="333333"/>
                          </a:solidFill>
                          <a:latin typeface="Times New Roman"/>
                        </a:rPr>
                        <a:t>6</a:t>
                      </a:r>
                      <a:r>
                        <a:rPr lang="en-US" sz="1400" b="0" i="0" u="none" strike="noStrike" dirty="0">
                          <a:solidFill>
                            <a:srgbClr val="333333"/>
                          </a:solidFill>
                          <a:latin typeface="Times New Roman"/>
                        </a:rPr>
                        <a:t>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Calibri"/>
                        </a:rPr>
                        <a:t>12</a:t>
                      </a:r>
                      <a:r>
                        <a:rPr lang="ro-MO" sz="1400" b="0" i="0" u="none" strike="noStrike" baseline="0" dirty="0">
                          <a:solidFill>
                            <a:srgbClr val="000000"/>
                          </a:solidFill>
                          <a:latin typeface="Calibri"/>
                        </a:rPr>
                        <a:t> 600</a:t>
                      </a:r>
                      <a:endParaRPr lang="en-US" sz="1400" b="0" i="0" u="none" strike="noStrike" dirty="0">
                        <a:solidFill>
                          <a:srgbClr val="000000"/>
                        </a:solidFill>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Times New Roman"/>
                        </a:rPr>
                        <a:t>2</a:t>
                      </a:r>
                      <a:r>
                        <a:rPr lang="ro-MO" sz="1400" b="0" i="0" u="none" strike="noStrike" baseline="0" dirty="0">
                          <a:solidFill>
                            <a:srgbClr val="000000"/>
                          </a:solidFill>
                          <a:latin typeface="Times New Roman"/>
                        </a:rPr>
                        <a:t> 520</a:t>
                      </a:r>
                      <a:endParaRPr lang="en-US" sz="1400" b="0" i="0" u="none" strike="noStrike" dirty="0">
                        <a:solidFill>
                          <a:srgbClr val="000000"/>
                        </a:solidFill>
                        <a:latin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Calibri"/>
                        </a:rPr>
                        <a:t>10</a:t>
                      </a:r>
                      <a:r>
                        <a:rPr lang="ro-MO" sz="1400" b="0" i="0" u="none" strike="noStrike" baseline="0" dirty="0">
                          <a:solidFill>
                            <a:srgbClr val="000000"/>
                          </a:solidFill>
                          <a:latin typeface="Calibri"/>
                        </a:rPr>
                        <a:t> 080</a:t>
                      </a:r>
                      <a:endParaRPr lang="en-US" sz="1400" b="0" i="0" u="none" strike="noStrike" dirty="0">
                        <a:solidFill>
                          <a:srgbClr val="000000"/>
                        </a:solidFill>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o-MO" sz="1400" b="0" i="0" u="none" strike="noStrike" dirty="0">
                          <a:solidFill>
                            <a:srgbClr val="000000"/>
                          </a:solidFill>
                          <a:latin typeface="Calibri"/>
                        </a:rPr>
                        <a:t>12</a:t>
                      </a:r>
                      <a:r>
                        <a:rPr lang="ro-MO" sz="1400" b="0" i="0" u="none" strike="noStrike" baseline="0" dirty="0">
                          <a:solidFill>
                            <a:srgbClr val="000000"/>
                          </a:solidFill>
                          <a:latin typeface="Calibri"/>
                        </a:rPr>
                        <a:t> 600</a:t>
                      </a:r>
                      <a:endParaRPr lang="en-US" sz="1400" b="0" i="0" u="none" strike="noStrike" dirty="0">
                        <a:solidFill>
                          <a:srgbClr val="000000"/>
                        </a:solidFill>
                        <a:latin typeface="Calibri"/>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Calibri"/>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198957">
                <a:tc>
                  <a:txBody>
                    <a:bodyPr/>
                    <a:lstStyle/>
                    <a:p>
                      <a:pPr algn="l" fontAlgn="b"/>
                      <a:r>
                        <a:rPr lang="ro-MO" sz="1400" b="0" i="0" u="none" strike="noStrike" noProof="0" dirty="0">
                          <a:solidFill>
                            <a:srgbClr val="000000"/>
                          </a:solidFill>
                          <a:latin typeface="Times New Roman"/>
                        </a:rPr>
                        <a:t> Sistem de alarmă</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latin typeface="Times New Roman"/>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333333"/>
                          </a:solidFill>
                          <a:latin typeface="Times New Roman"/>
                        </a:rPr>
                        <a:t>8 000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333333"/>
                          </a:solidFill>
                          <a:latin typeface="Times New Roman"/>
                        </a:rPr>
                        <a:t>8 000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1 600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6 400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8 000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Calibri"/>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449874">
                <a:tc>
                  <a:txBody>
                    <a:bodyPr/>
                    <a:lstStyle/>
                    <a:p>
                      <a:pPr algn="l" fontAlgn="t"/>
                      <a:r>
                        <a:rPr lang="ro-MO" sz="1400" b="0" i="0" u="none" strike="noStrike" noProof="0" dirty="0">
                          <a:solidFill>
                            <a:srgbClr val="000000"/>
                          </a:solidFill>
                          <a:latin typeface="Times New Roman"/>
                        </a:rPr>
                        <a:t>Set mobilă (dulap, fotolii, canapea, mese, scaune, lavoar, etc.) </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Times New Roman"/>
                        </a:rPr>
                        <a:t>5</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333333"/>
                          </a:solidFill>
                          <a:latin typeface="Times New Roman"/>
                        </a:rPr>
                        <a:t>21 000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333333"/>
                          </a:solidFill>
                          <a:latin typeface="Times New Roman"/>
                        </a:rPr>
                        <a:t>105 000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21 000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Calibri"/>
                        </a:rPr>
                        <a:t>84 000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Calibri"/>
                        </a:rPr>
                        <a:t>105 000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Calibri"/>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198957">
                <a:tc>
                  <a:txBody>
                    <a:bodyPr/>
                    <a:lstStyle/>
                    <a:p>
                      <a:pPr algn="l" fontAlgn="ctr"/>
                      <a:r>
                        <a:rPr lang="ro-MO" sz="1400" b="0" i="0" u="none" strike="noStrike" noProof="0">
                          <a:solidFill>
                            <a:srgbClr val="000000"/>
                          </a:solidFill>
                          <a:latin typeface="Times New Roman"/>
                        </a:rPr>
                        <a:t>Fotolii stomatologice</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2</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98 000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196 000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39 200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156 800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46 000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150 000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r h="198957">
                <a:tc>
                  <a:txBody>
                    <a:bodyPr/>
                    <a:lstStyle/>
                    <a:p>
                      <a:pPr algn="l" fontAlgn="ctr"/>
                      <a:r>
                        <a:rPr lang="ro-MO" sz="1400" b="0" i="0" u="none" strike="noStrike" noProof="0">
                          <a:solidFill>
                            <a:srgbClr val="000000"/>
                          </a:solidFill>
                          <a:latin typeface="Times New Roman"/>
                        </a:rPr>
                        <a:t>Aparat radiologic </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136 000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136 000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27 200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Calibri"/>
                        </a:rPr>
                        <a:t>108 800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36 000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100 000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1"/>
                  </a:ext>
                </a:extLst>
              </a:tr>
              <a:tr h="226511">
                <a:tc>
                  <a:txBody>
                    <a:bodyPr/>
                    <a:lstStyle/>
                    <a:p>
                      <a:pPr algn="l" fontAlgn="b"/>
                      <a:r>
                        <a:rPr lang="ro-MO" sz="1400" b="0" i="0" u="none" strike="noStrike" noProof="0">
                          <a:solidFill>
                            <a:srgbClr val="000000"/>
                          </a:solidFill>
                          <a:latin typeface="Times New Roman"/>
                        </a:rPr>
                        <a:t>Aparat pentru sterilizare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58 000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58 000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11 600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46 400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58 000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2"/>
                  </a:ext>
                </a:extLst>
              </a:tr>
              <a:tr h="198957">
                <a:tc>
                  <a:txBody>
                    <a:bodyPr/>
                    <a:lstStyle/>
                    <a:p>
                      <a:pPr algn="l" fontAlgn="b"/>
                      <a:r>
                        <a:rPr lang="ro-MO" sz="1400" b="0" i="0" u="none" strike="noStrike" noProof="0" dirty="0">
                          <a:solidFill>
                            <a:srgbClr val="000000"/>
                          </a:solidFill>
                          <a:latin typeface="Times New Roman"/>
                        </a:rPr>
                        <a:t>Aparat implantologic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97 000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333333"/>
                          </a:solidFill>
                          <a:latin typeface="Times New Roman"/>
                        </a:rPr>
                        <a:t>97 000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19 400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77 600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97 000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3"/>
                  </a:ext>
                </a:extLst>
              </a:tr>
              <a:tr h="198957">
                <a:tc>
                  <a:txBody>
                    <a:bodyPr/>
                    <a:lstStyle/>
                    <a:p>
                      <a:pPr algn="l" fontAlgn="b"/>
                      <a:r>
                        <a:rPr lang="vi-VN" sz="1400" b="0" i="0" u="none" strike="noStrike" dirty="0">
                          <a:solidFill>
                            <a:srgbClr val="000000"/>
                          </a:solidFill>
                          <a:latin typeface="Times New Roman"/>
                        </a:rPr>
                        <a:t>Lampă Bacteriologică</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3</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5 000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333333"/>
                          </a:solidFill>
                          <a:latin typeface="Times New Roman"/>
                        </a:rPr>
                        <a:t>15 000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3 000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12 000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15 000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314190">
                <a:tc>
                  <a:txBody>
                    <a:bodyPr/>
                    <a:lstStyle/>
                    <a:p>
                      <a:pPr algn="l" fontAlgn="b"/>
                      <a:r>
                        <a:rPr lang="pt-BR" sz="1400" b="0" i="0" u="none" strike="noStrike" dirty="0">
                          <a:solidFill>
                            <a:srgbClr val="000000"/>
                          </a:solidFill>
                          <a:latin typeface="Times New Roman"/>
                        </a:rPr>
                        <a:t>Echipamen stomatologic </a:t>
                      </a:r>
                      <a:r>
                        <a:rPr lang="ro-MO" sz="1400" b="0" i="0" u="none" strike="noStrike" dirty="0">
                          <a:solidFill>
                            <a:srgbClr val="000000"/>
                          </a:solidFill>
                          <a:latin typeface="Times New Roman"/>
                        </a:rPr>
                        <a:t>(</a:t>
                      </a:r>
                      <a:r>
                        <a:rPr lang="pt-BR" sz="1400" b="0" i="0" u="none" strike="noStrike" dirty="0">
                          <a:solidFill>
                            <a:srgbClr val="000000"/>
                          </a:solidFill>
                          <a:latin typeface="Times New Roman"/>
                        </a:rPr>
                        <a:t>aparat de sigilat, aparat de ultrasunet, distilator, aparat de PRF</a:t>
                      </a:r>
                      <a:r>
                        <a:rPr lang="ro-MO" sz="1400" b="0" i="0" u="none" strike="noStrike" dirty="0">
                          <a:solidFill>
                            <a:srgbClr val="000000"/>
                          </a:solidFill>
                          <a:latin typeface="Times New Roman"/>
                        </a:rPr>
                        <a:t>).</a:t>
                      </a:r>
                      <a:endParaRPr lang="pt-BR" sz="1400" b="0" i="0" u="none" strike="noStrike" dirty="0">
                        <a:solidFill>
                          <a:srgbClr val="000000"/>
                        </a:solidFill>
                        <a:latin typeface="Times New Roman"/>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000000"/>
                          </a:solidFill>
                          <a:latin typeface="Times New Roman"/>
                        </a:rPr>
                        <a:t>4</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333333"/>
                          </a:solidFill>
                          <a:latin typeface="Times New Roman"/>
                        </a:rPr>
                        <a:t>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333333"/>
                          </a:solidFill>
                          <a:latin typeface="Times New Roman"/>
                        </a:rPr>
                        <a:t>24 000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4 800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19 200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24 000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98957">
                <a:tc>
                  <a:txBody>
                    <a:bodyPr/>
                    <a:lstStyle/>
                    <a:p>
                      <a:pPr algn="l" fontAlgn="b"/>
                      <a:r>
                        <a:rPr lang="en-US" sz="1400" b="0" i="0" u="none" strike="noStrike">
                          <a:solidFill>
                            <a:srgbClr val="000000"/>
                          </a:solidFill>
                          <a:latin typeface="Times New Roman"/>
                        </a:rPr>
                        <a:t>Set instrumente stomatologice</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Times New Roman"/>
                        </a:rPr>
                        <a:t>40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333333"/>
                          </a:solidFill>
                          <a:latin typeface="Times New Roman"/>
                        </a:rPr>
                        <a:t>500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a:solidFill>
                            <a:srgbClr val="333333"/>
                          </a:solidFill>
                          <a:latin typeface="Times New Roman"/>
                        </a:rPr>
                        <a:t>20 000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4 000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20 000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198957">
                <a:tc>
                  <a:txBody>
                    <a:bodyPr/>
                    <a:lstStyle/>
                    <a:p>
                      <a:pPr algn="l" fontAlgn="b"/>
                      <a:r>
                        <a:rPr lang="en-US" sz="1400" b="0" i="0" u="none" strike="noStrike">
                          <a:solidFill>
                            <a:srgbClr val="000000"/>
                          </a:solidFill>
                          <a:latin typeface="Times New Roman"/>
                        </a:rPr>
                        <a:t>Clești chirurgicali</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000000"/>
                          </a:solidFill>
                          <a:latin typeface="Times New Roman"/>
                        </a:rPr>
                        <a:t>40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333333"/>
                          </a:solidFill>
                          <a:latin typeface="Times New Roman"/>
                        </a:rPr>
                        <a:t>400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0" i="0" u="none" strike="noStrike" dirty="0">
                          <a:solidFill>
                            <a:srgbClr val="333333"/>
                          </a:solidFill>
                          <a:latin typeface="Times New Roman"/>
                        </a:rPr>
                        <a:t>16 000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3 200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12 800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16 000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latin typeface="Times New Roman"/>
                        </a:rPr>
                        <a:t>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r h="198957">
                <a:tc gridSpan="3">
                  <a:txBody>
                    <a:bodyPr/>
                    <a:lstStyle/>
                    <a:p>
                      <a:pPr algn="r" fontAlgn="b"/>
                      <a:r>
                        <a:rPr lang="en-US" sz="1400" b="1" i="1" u="none" strike="noStrike" dirty="0">
                          <a:solidFill>
                            <a:srgbClr val="000000"/>
                          </a:solidFill>
                          <a:latin typeface="Times New Roman"/>
                        </a:rPr>
                        <a:t>                 Total, </a:t>
                      </a:r>
                      <a:r>
                        <a:rPr lang="en-US" sz="1400" b="1" i="1" u="none" strike="noStrike" dirty="0" err="1">
                          <a:solidFill>
                            <a:srgbClr val="000000"/>
                          </a:solidFill>
                          <a:latin typeface="Times New Roman"/>
                        </a:rPr>
                        <a:t>suma</a:t>
                      </a:r>
                      <a:r>
                        <a:rPr lang="en-US" sz="1400" b="1" i="1" u="none" strike="noStrike" dirty="0">
                          <a:solidFill>
                            <a:srgbClr val="000000"/>
                          </a:solidFill>
                          <a:latin typeface="Times New Roman"/>
                        </a:rPr>
                        <a:t> </a:t>
                      </a:r>
                      <a:r>
                        <a:rPr lang="en-US" sz="1400" b="1" i="1" u="none" strike="noStrike" dirty="0" err="1">
                          <a:solidFill>
                            <a:srgbClr val="000000"/>
                          </a:solidFill>
                          <a:latin typeface="Times New Roman"/>
                        </a:rPr>
                        <a:t>investiției</a:t>
                      </a:r>
                      <a:r>
                        <a:rPr lang="en-US" sz="1400" b="1" i="1" u="none" strike="noStrike" dirty="0">
                          <a:solidFill>
                            <a:srgbClr val="000000"/>
                          </a:solidFill>
                          <a:latin typeface="Times New Roman"/>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ro-RO"/>
                    </a:p>
                  </a:txBody>
                  <a:tcPr/>
                </a:tc>
                <a:tc hMerge="1">
                  <a:txBody>
                    <a:bodyPr/>
                    <a:lstStyle/>
                    <a:p>
                      <a:endParaRPr lang="ro-RO"/>
                    </a:p>
                  </a:txBody>
                  <a:tcPr/>
                </a:tc>
                <a:tc>
                  <a:txBody>
                    <a:bodyPr/>
                    <a:lstStyle/>
                    <a:p>
                      <a:pPr algn="ctr" fontAlgn="b"/>
                      <a:r>
                        <a:rPr lang="en-US" sz="1400" b="1" i="0" u="none" strike="noStrike" dirty="0">
                          <a:solidFill>
                            <a:srgbClr val="000000"/>
                          </a:solidFill>
                          <a:latin typeface="Calibri"/>
                        </a:rPr>
                        <a:t>757 700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dirty="0">
                          <a:solidFill>
                            <a:srgbClr val="000000"/>
                          </a:solidFill>
                          <a:latin typeface="Calibri"/>
                        </a:rPr>
                        <a:t>151 540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dirty="0">
                          <a:solidFill>
                            <a:srgbClr val="000000"/>
                          </a:solidFill>
                          <a:latin typeface="Calibri"/>
                        </a:rPr>
                        <a:t>606 160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a:solidFill>
                            <a:srgbClr val="000000"/>
                          </a:solidFill>
                          <a:latin typeface="Calibri"/>
                        </a:rPr>
                        <a:t>507 700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dirty="0">
                          <a:solidFill>
                            <a:srgbClr val="000000"/>
                          </a:solidFill>
                          <a:latin typeface="Calibri"/>
                        </a:rPr>
                        <a:t>250 000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18"/>
                  </a:ext>
                </a:extLst>
              </a:tr>
              <a:tr h="198957">
                <a:tc gridSpan="5">
                  <a:txBody>
                    <a:bodyPr/>
                    <a:lstStyle/>
                    <a:p>
                      <a:pPr algn="r" fontAlgn="b"/>
                      <a:r>
                        <a:rPr lang="en-US" sz="1400" b="1" i="1" u="none" strike="noStrike">
                          <a:solidFill>
                            <a:srgbClr val="000000"/>
                          </a:solidFill>
                          <a:latin typeface="Times New Roman"/>
                        </a:rPr>
                        <a:t>                                                         Total, %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ro-RO"/>
                    </a:p>
                  </a:txBody>
                  <a:tcPr/>
                </a:tc>
                <a:tc hMerge="1">
                  <a:txBody>
                    <a:bodyPr/>
                    <a:lstStyle/>
                    <a:p>
                      <a:endParaRPr lang="ro-RO"/>
                    </a:p>
                  </a:txBody>
                  <a:tcPr/>
                </a:tc>
                <a:tc hMerge="1">
                  <a:txBody>
                    <a:bodyPr/>
                    <a:lstStyle/>
                    <a:p>
                      <a:endParaRPr lang="ro-RO"/>
                    </a:p>
                  </a:txBody>
                  <a:tcPr/>
                </a:tc>
                <a:tc hMerge="1">
                  <a:txBody>
                    <a:bodyPr/>
                    <a:lstStyle/>
                    <a:p>
                      <a:endParaRPr lang="ro-RO"/>
                    </a:p>
                  </a:txBody>
                  <a:tcPr/>
                </a:tc>
                <a:tc>
                  <a:txBody>
                    <a:bodyPr/>
                    <a:lstStyle/>
                    <a:p>
                      <a:pPr algn="ctr" fontAlgn="b"/>
                      <a:r>
                        <a:rPr lang="en-US" sz="1400" b="1" i="0" u="none" strike="noStrike" dirty="0">
                          <a:solidFill>
                            <a:srgbClr val="000000"/>
                          </a:solidFill>
                          <a:latin typeface="Times New Roman"/>
                        </a:rPr>
                        <a:t>100%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dirty="0">
                          <a:solidFill>
                            <a:srgbClr val="000000"/>
                          </a:solidFill>
                          <a:latin typeface="Calibri"/>
                        </a:rPr>
                        <a:t>67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algn="ctr" fontAlgn="b"/>
                      <a:r>
                        <a:rPr lang="en-US" sz="1400" b="1" i="0" u="none" strike="noStrike" dirty="0">
                          <a:solidFill>
                            <a:srgbClr val="000000"/>
                          </a:solidFill>
                          <a:latin typeface="Calibri"/>
                        </a:rPr>
                        <a:t>33</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19"/>
                  </a:ext>
                </a:extLst>
              </a:tr>
            </a:tbl>
          </a:graphicData>
        </a:graphic>
      </p:graphicFrame>
      <p:sp>
        <p:nvSpPr>
          <p:cNvPr id="7" name="Прямоугольник 6"/>
          <p:cNvSpPr/>
          <p:nvPr/>
        </p:nvSpPr>
        <p:spPr>
          <a:xfrm>
            <a:off x="11055947" y="0"/>
            <a:ext cx="761106" cy="307777"/>
          </a:xfrm>
          <a:prstGeom prst="rect">
            <a:avLst/>
          </a:prstGeom>
        </p:spPr>
        <p:txBody>
          <a:bodyPr wrap="none">
            <a:spAutoFit/>
          </a:bodyPr>
          <a:lstStyle/>
          <a:p>
            <a:r>
              <a:rPr lang="ro-MO" sz="1400" dirty="0">
                <a:latin typeface="Arial" pitchFamily="34" charset="0"/>
                <a:cs typeface="Arial" pitchFamily="34" charset="0"/>
              </a:rPr>
              <a:t>Tabel 6</a:t>
            </a:r>
            <a:endParaRPr lang="ro-RO" sz="1400" dirty="0">
              <a:latin typeface="Arial" pitchFamily="34" charset="0"/>
              <a:cs typeface="Arial" pitchFamily="34" charset="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6900" y="541538"/>
            <a:ext cx="10972800" cy="4538462"/>
          </a:xfrm>
          <a:solidFill>
            <a:schemeClr val="accent4">
              <a:lumMod val="20000"/>
              <a:lumOff val="80000"/>
            </a:schemeClr>
          </a:solidFill>
        </p:spPr>
        <p:txBody>
          <a:bodyPr>
            <a:normAutofit fontScale="90000"/>
          </a:bodyPr>
          <a:lstStyle/>
          <a:p>
            <a:r>
              <a:rPr lang="ro-RO" sz="2400" b="1" dirty="0">
                <a:latin typeface="+mn-lt"/>
              </a:rPr>
              <a:t> Impactul </a:t>
            </a:r>
            <a:r>
              <a:rPr lang="ro-RO" sz="2400" b="1" dirty="0" err="1">
                <a:latin typeface="+mn-lt"/>
              </a:rPr>
              <a:t>investiţiei</a:t>
            </a:r>
            <a:r>
              <a:rPr lang="ro-RO" sz="2400" b="1" dirty="0">
                <a:latin typeface="+mn-lt"/>
              </a:rPr>
              <a:t>.</a:t>
            </a:r>
            <a:br>
              <a:rPr lang="ro-RO" sz="2400" b="1" dirty="0">
                <a:latin typeface="+mn-lt"/>
              </a:rPr>
            </a:br>
            <a:br>
              <a:rPr lang="ro-RO" sz="2400" b="1" dirty="0">
                <a:latin typeface="+mn-lt"/>
              </a:rPr>
            </a:br>
            <a:r>
              <a:rPr lang="ro-MO" sz="2400" dirty="0">
                <a:latin typeface="+mn-lt"/>
              </a:rPr>
              <a:t>(</a:t>
            </a:r>
            <a:r>
              <a:rPr lang="ro-MO" sz="2200" i="1" dirty="0"/>
              <a:t>De indicat cum va influenţa implementarea proiectului investiţional asupra afacerii?)</a:t>
            </a:r>
            <a:br>
              <a:rPr lang="ro-MD" sz="2200" i="1" dirty="0"/>
            </a:br>
            <a:br>
              <a:rPr lang="en-US" sz="2400" dirty="0"/>
            </a:br>
            <a:r>
              <a:rPr lang="ro-RO" sz="2400" dirty="0">
                <a:latin typeface="+mn-lt"/>
              </a:rPr>
              <a:t>Realizarea investițiilor în cadrul proiectului privind lansarea cabinetului stomatologic  SRL ”............” va asigura în primul rând lansarea unei noi întreprinderi pe piață, iar pe de altă parte acoperirea parțială a solicitărilor serviciilor stomatologice specifice copiilor, care în ultimii ani sunt tot mai solicitate pe piață, precum și a persoanelor mature cu venituri modeste. </a:t>
            </a:r>
            <a:br>
              <a:rPr lang="ro-RO" sz="2400" dirty="0">
                <a:latin typeface="+mn-lt"/>
              </a:rPr>
            </a:br>
            <a:br>
              <a:rPr lang="ro-RO" sz="2400" dirty="0">
                <a:latin typeface="+mn-lt"/>
              </a:rPr>
            </a:br>
            <a:r>
              <a:rPr lang="ro-RO" sz="2400" dirty="0">
                <a:latin typeface="+mn-lt"/>
              </a:rPr>
              <a:t>Totodată, implementarea prezentului proiect va asigura crearea a 6 noi locuri de muncă și obținerea a cca. 850 mii lei venituri anuale din vânzări, care vor asigura viabilitatea și extinderea afacerii în următorii 2-3 ani, sporind numărul clienților care vor beneficia de serviciile întreprinderii cu cca 20-25% anual.  </a:t>
            </a:r>
            <a:br>
              <a:rPr lang="en-US" sz="2400" b="1" dirty="0">
                <a:latin typeface="+mn-lt"/>
              </a:rPr>
            </a:br>
            <a:endParaRPr lang="ro-RO" sz="2400" dirty="0">
              <a:latin typeface="+mn-l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аблица 2"/>
          <p:cNvSpPr>
            <a:spLocks noGrp="1"/>
          </p:cNvSpPr>
          <p:nvPr>
            <p:ph type="title"/>
          </p:nvPr>
        </p:nvSpPr>
        <p:spPr>
          <a:xfrm>
            <a:off x="571500" y="1638300"/>
            <a:ext cx="10972800" cy="901700"/>
          </a:xfrm>
          <a:solidFill>
            <a:schemeClr val="accent4">
              <a:lumMod val="20000"/>
              <a:lumOff val="80000"/>
            </a:schemeClr>
          </a:solidFill>
        </p:spPr>
        <p:txBody>
          <a:bodyPr>
            <a:normAutofit/>
          </a:bodyPr>
          <a:lstStyle/>
          <a:p>
            <a:r>
              <a:rPr lang="ro-MO" sz="2400" b="1" dirty="0" err="1">
                <a:latin typeface="+mn-lt"/>
              </a:rPr>
              <a:t>Potenţialii</a:t>
            </a:r>
            <a:r>
              <a:rPr lang="ro-MO" sz="2400" b="1" dirty="0">
                <a:latin typeface="+mn-lt"/>
              </a:rPr>
              <a:t> beneficiari ai proiectului.</a:t>
            </a:r>
            <a:br>
              <a:rPr lang="ro-MO" sz="2400" dirty="0">
                <a:latin typeface="+mn-lt"/>
              </a:rPr>
            </a:br>
            <a:r>
              <a:rPr lang="en-US" sz="2400" dirty="0">
                <a:latin typeface="+mn-lt"/>
              </a:rPr>
              <a:t> </a:t>
            </a:r>
            <a:r>
              <a:rPr lang="ro-MO" sz="2400" dirty="0">
                <a:latin typeface="+mn-lt"/>
              </a:rPr>
              <a:t>(</a:t>
            </a:r>
            <a:r>
              <a:rPr lang="ro-MO" sz="2200" i="1" dirty="0">
                <a:latin typeface="+mn-lt"/>
              </a:rPr>
              <a:t>De </a:t>
            </a:r>
            <a:r>
              <a:rPr lang="ro-RO" sz="2200" i="1" dirty="0">
                <a:latin typeface="+mn-lt"/>
              </a:rPr>
              <a:t>indicat cine vor beneficia de rezultatele proiectului, direct sau indirect).</a:t>
            </a:r>
            <a:endParaRPr lang="ro-RO" sz="2400" dirty="0">
              <a:latin typeface="+mn-lt"/>
            </a:endParaRPr>
          </a:p>
        </p:txBody>
      </p:sp>
      <p:sp>
        <p:nvSpPr>
          <p:cNvPr id="5" name="Прямоугольник 4"/>
          <p:cNvSpPr/>
          <p:nvPr/>
        </p:nvSpPr>
        <p:spPr>
          <a:xfrm>
            <a:off x="1384300" y="2402394"/>
            <a:ext cx="10160000" cy="1569660"/>
          </a:xfrm>
          <a:prstGeom prst="rect">
            <a:avLst/>
          </a:prstGeom>
          <a:solidFill>
            <a:schemeClr val="accent4">
              <a:lumMod val="20000"/>
              <a:lumOff val="80000"/>
            </a:schemeClr>
          </a:solidFill>
        </p:spPr>
        <p:txBody>
          <a:bodyPr wrap="square">
            <a:spAutoFit/>
          </a:bodyPr>
          <a:lstStyle/>
          <a:p>
            <a:pPr>
              <a:buFont typeface="Arial" pitchFamily="34" charset="0"/>
              <a:buChar char="•"/>
            </a:pPr>
            <a:r>
              <a:rPr lang="ro-RO" sz="2400" dirty="0">
                <a:solidFill>
                  <a:prstClr val="black"/>
                </a:solidFill>
                <a:ea typeface="+mj-ea"/>
                <a:cs typeface="+mj-cs"/>
              </a:rPr>
              <a:t> Persoanele asigurate cu loc de muncă în întreprindere;</a:t>
            </a:r>
            <a:endParaRPr lang="ro-MO" sz="2400" b="1" dirty="0">
              <a:solidFill>
                <a:prstClr val="black"/>
              </a:solidFill>
              <a:ea typeface="+mj-ea"/>
              <a:cs typeface="+mj-cs"/>
            </a:endParaRPr>
          </a:p>
          <a:p>
            <a:pPr>
              <a:buFont typeface="Arial" pitchFamily="34" charset="0"/>
              <a:buChar char="•"/>
            </a:pPr>
            <a:r>
              <a:rPr lang="ro-RO" sz="2400" dirty="0">
                <a:solidFill>
                  <a:prstClr val="black"/>
                </a:solidFill>
                <a:ea typeface="+mj-ea"/>
                <a:cs typeface="+mj-cs"/>
              </a:rPr>
              <a:t> Clienții cabinetului, inclusiv copiii și persoane cu venituri modeste;</a:t>
            </a:r>
            <a:endParaRPr lang="ro-MO" sz="2400" b="1" dirty="0">
              <a:solidFill>
                <a:prstClr val="black"/>
              </a:solidFill>
              <a:ea typeface="+mj-ea"/>
              <a:cs typeface="+mj-cs"/>
            </a:endParaRPr>
          </a:p>
          <a:p>
            <a:pPr>
              <a:buFont typeface="Arial" pitchFamily="34" charset="0"/>
              <a:buChar char="•"/>
            </a:pPr>
            <a:r>
              <a:rPr lang="ro-RO" sz="2400" dirty="0">
                <a:solidFill>
                  <a:prstClr val="black"/>
                </a:solidFill>
                <a:ea typeface="+mj-ea"/>
                <a:cs typeface="+mj-cs"/>
              </a:rPr>
              <a:t> Administraţia publică (taxe și impozite la buget);</a:t>
            </a:r>
          </a:p>
          <a:p>
            <a:pPr>
              <a:buFont typeface="Arial" pitchFamily="34" charset="0"/>
              <a:buChar char="•"/>
            </a:pPr>
            <a:r>
              <a:rPr lang="ro-RO" sz="2400" dirty="0">
                <a:solidFill>
                  <a:prstClr val="black"/>
                </a:solidFill>
                <a:ea typeface="+mj-ea"/>
                <a:cs typeface="+mj-cs"/>
              </a:rPr>
              <a:t> Fondatorul întreprinderii.</a:t>
            </a:r>
            <a:endParaRPr lang="ro-RO"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054100"/>
            <a:ext cx="10972800" cy="889000"/>
          </a:xfrm>
        </p:spPr>
        <p:txBody>
          <a:bodyPr>
            <a:normAutofit/>
          </a:bodyPr>
          <a:lstStyle/>
          <a:p>
            <a:r>
              <a:rPr lang="ro-RO" sz="2400" b="1" dirty="0"/>
              <a:t>Durata de implementare a proiectului</a:t>
            </a:r>
            <a:br>
              <a:rPr lang="ro-RO" sz="2400" b="1" dirty="0"/>
            </a:br>
            <a:r>
              <a:rPr lang="ro-RO" sz="2400" i="1" dirty="0">
                <a:solidFill>
                  <a:srgbClr val="00B0F0"/>
                </a:solidFill>
              </a:rPr>
              <a:t>(</a:t>
            </a:r>
            <a:r>
              <a:rPr lang="ro-RO" sz="2000" i="1" dirty="0">
                <a:solidFill>
                  <a:srgbClr val="00B0F0"/>
                </a:solidFill>
                <a:latin typeface="Times New Roman" pitchFamily="18" charset="0"/>
                <a:ea typeface="Times New Roman" pitchFamily="18" charset="0"/>
                <a:cs typeface="Times New Roman" pitchFamily="18" charset="0"/>
              </a:rPr>
              <a:t>Indicaţi perioada de</a:t>
            </a:r>
            <a:r>
              <a:rPr lang="ro-RO" sz="2000" dirty="0">
                <a:solidFill>
                  <a:srgbClr val="00B0F0"/>
                </a:solidFill>
                <a:latin typeface="Times New Roman" pitchFamily="18" charset="0"/>
                <a:ea typeface="Times New Roman" pitchFamily="18" charset="0"/>
                <a:cs typeface="Times New Roman" pitchFamily="18" charset="0"/>
              </a:rPr>
              <a:t> </a:t>
            </a:r>
            <a:r>
              <a:rPr lang="ro-RO" sz="2000" i="1" dirty="0">
                <a:solidFill>
                  <a:srgbClr val="00B0F0"/>
                </a:solidFill>
                <a:latin typeface="Times New Roman" pitchFamily="18" charset="0"/>
                <a:ea typeface="Times New Roman" pitchFamily="18" charset="0"/>
                <a:cs typeface="Times New Roman" pitchFamily="18" charset="0"/>
              </a:rPr>
              <a:t>implementare a proiectului)</a:t>
            </a:r>
            <a:endParaRPr lang="ro-RO" sz="2000" dirty="0">
              <a:solidFill>
                <a:srgbClr val="00B0F0"/>
              </a:solidFill>
            </a:endParaRPr>
          </a:p>
        </p:txBody>
      </p:sp>
      <p:sp>
        <p:nvSpPr>
          <p:cNvPr id="44033" name="Rectangle 1"/>
          <p:cNvSpPr>
            <a:spLocks noChangeArrowheads="1"/>
          </p:cNvSpPr>
          <p:nvPr/>
        </p:nvSpPr>
        <p:spPr bwMode="auto">
          <a:xfrm>
            <a:off x="368300" y="1983940"/>
            <a:ext cx="11315700" cy="2585323"/>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tab pos="457200" algn="l"/>
                <a:tab pos="1143000" algn="l"/>
              </a:tabLst>
            </a:pPr>
            <a:r>
              <a:rPr kumimoji="0" lang="ro-RO" sz="2400" b="0" i="0" u="none" strike="noStrike" cap="none" normalizeH="0" baseline="0" dirty="0">
                <a:ln>
                  <a:noFill/>
                </a:ln>
                <a:solidFill>
                  <a:schemeClr val="tx1"/>
                </a:solidFill>
                <a:effectLst/>
                <a:ea typeface="Calibri" pitchFamily="34" charset="0"/>
                <a:cs typeface="Times New Roman" pitchFamily="18" charset="0"/>
              </a:rPr>
              <a:t> Pregătirea documentelor pentru participarea la Programul PFA–</a:t>
            </a:r>
            <a:r>
              <a:rPr kumimoji="0" lang="ro-RO" sz="2400" b="0" i="0" u="none" strike="noStrike" cap="none" normalizeH="0" dirty="0">
                <a:ln>
                  <a:noFill/>
                </a:ln>
                <a:solidFill>
                  <a:schemeClr val="tx1"/>
                </a:solidFill>
                <a:effectLst/>
                <a:ea typeface="Calibri" pitchFamily="34" charset="0"/>
                <a:cs typeface="Times New Roman" pitchFamily="18" charset="0"/>
              </a:rPr>
              <a:t> iulie </a:t>
            </a:r>
            <a:r>
              <a:rPr kumimoji="0" lang="ro-RO" sz="2400" b="0" i="0" u="none" strike="noStrike" cap="none" normalizeH="0" baseline="0" dirty="0">
                <a:ln>
                  <a:noFill/>
                </a:ln>
                <a:solidFill>
                  <a:schemeClr val="tx1"/>
                </a:solidFill>
                <a:effectLst/>
                <a:ea typeface="Calibri" pitchFamily="34" charset="0"/>
                <a:cs typeface="Times New Roman" pitchFamily="18" charset="0"/>
              </a:rPr>
              <a:t>2020;</a:t>
            </a:r>
            <a:endParaRPr kumimoji="0" lang="en-US" sz="24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1143000" algn="l"/>
              </a:tabLst>
            </a:pPr>
            <a:r>
              <a:rPr kumimoji="0" lang="ro-RO" sz="2400" b="0" i="0" u="none" strike="noStrike" cap="none" normalizeH="0" baseline="0" dirty="0">
                <a:ln>
                  <a:noFill/>
                </a:ln>
                <a:solidFill>
                  <a:schemeClr val="tx1"/>
                </a:solidFill>
                <a:effectLst/>
                <a:ea typeface="Calibri" pitchFamily="34" charset="0"/>
                <a:cs typeface="Times New Roman" pitchFamily="18" charset="0"/>
              </a:rPr>
              <a:t> Atragerea resurselor financiare din Programul PFA– </a:t>
            </a:r>
            <a:r>
              <a:rPr kumimoji="0" lang="ro-RO" sz="2400" b="0" i="0" u="none" strike="noStrike" cap="none" normalizeH="0" dirty="0">
                <a:ln>
                  <a:noFill/>
                </a:ln>
                <a:solidFill>
                  <a:schemeClr val="tx1"/>
                </a:solidFill>
                <a:effectLst/>
                <a:ea typeface="Calibri" pitchFamily="34" charset="0"/>
                <a:cs typeface="Times New Roman" pitchFamily="18" charset="0"/>
              </a:rPr>
              <a:t> august-septembrie</a:t>
            </a:r>
            <a:r>
              <a:rPr kumimoji="0" lang="ro-RO" sz="2400" b="0" i="0" u="none" strike="noStrike" cap="none" normalizeH="0" baseline="0" dirty="0">
                <a:ln>
                  <a:noFill/>
                </a:ln>
                <a:solidFill>
                  <a:schemeClr val="tx1"/>
                </a:solidFill>
                <a:effectLst/>
                <a:ea typeface="Calibri" pitchFamily="34" charset="0"/>
                <a:cs typeface="Times New Roman" pitchFamily="18" charset="0"/>
              </a:rPr>
              <a:t> 2020 ;</a:t>
            </a:r>
            <a:endParaRPr kumimoji="0" lang="en-US" sz="24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1143000" algn="l"/>
              </a:tabLst>
            </a:pPr>
            <a:r>
              <a:rPr kumimoji="0" lang="ro-RO" sz="2400" b="0" i="0" u="none" strike="noStrike" cap="none" normalizeH="0" baseline="0" dirty="0">
                <a:ln>
                  <a:noFill/>
                </a:ln>
                <a:solidFill>
                  <a:schemeClr val="tx1"/>
                </a:solidFill>
                <a:effectLst/>
                <a:ea typeface="Calibri" pitchFamily="34" charset="0"/>
                <a:cs typeface="Times New Roman" pitchFamily="18" charset="0"/>
              </a:rPr>
              <a:t> Finalizarea reparației spațiului și procurarea utilajelor planificate  - octombrie 2020;</a:t>
            </a:r>
            <a:endParaRPr kumimoji="0" lang="en-US" sz="24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1143000" algn="l"/>
              </a:tabLst>
            </a:pPr>
            <a:r>
              <a:rPr kumimoji="0" lang="ro-RO" sz="2400" b="0" i="0" u="none" strike="noStrike" cap="none" normalizeH="0" baseline="0" dirty="0">
                <a:ln>
                  <a:noFill/>
                </a:ln>
                <a:solidFill>
                  <a:schemeClr val="tx1"/>
                </a:solidFill>
                <a:effectLst/>
                <a:ea typeface="Calibri" pitchFamily="34" charset="0"/>
                <a:cs typeface="Times New Roman" pitchFamily="18" charset="0"/>
              </a:rPr>
              <a:t> Amenajarea  încăperii și instalarea utilajelor –</a:t>
            </a:r>
            <a:r>
              <a:rPr kumimoji="0" lang="ro-RO" sz="2400" b="0" i="0" u="none" strike="noStrike" cap="none" normalizeH="0" dirty="0">
                <a:ln>
                  <a:noFill/>
                </a:ln>
                <a:solidFill>
                  <a:schemeClr val="tx1"/>
                </a:solidFill>
                <a:effectLst/>
                <a:ea typeface="Calibri" pitchFamily="34" charset="0"/>
                <a:cs typeface="Times New Roman" pitchFamily="18" charset="0"/>
              </a:rPr>
              <a:t> noiembrie</a:t>
            </a:r>
            <a:r>
              <a:rPr kumimoji="0" lang="ro-RO" sz="2400" b="0" i="0" u="none" strike="noStrike" cap="none" normalizeH="0" baseline="0" dirty="0">
                <a:ln>
                  <a:noFill/>
                </a:ln>
                <a:solidFill>
                  <a:schemeClr val="tx1"/>
                </a:solidFill>
                <a:effectLst/>
                <a:ea typeface="Calibri" pitchFamily="34" charset="0"/>
                <a:cs typeface="Times New Roman" pitchFamily="18" charset="0"/>
              </a:rPr>
              <a:t> 2020;</a:t>
            </a:r>
            <a:endParaRPr kumimoji="0" lang="en-US" sz="24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1143000" algn="l"/>
              </a:tabLst>
            </a:pPr>
            <a:r>
              <a:rPr kumimoji="0" lang="ro-RO" sz="2400" b="0" i="0" u="none" strike="noStrike" cap="none" normalizeH="0" baseline="0" dirty="0">
                <a:ln>
                  <a:noFill/>
                </a:ln>
                <a:solidFill>
                  <a:schemeClr val="tx1"/>
                </a:solidFill>
                <a:effectLst/>
                <a:ea typeface="Calibri" pitchFamily="34" charset="0"/>
                <a:cs typeface="Times New Roman" pitchFamily="18" charset="0"/>
              </a:rPr>
              <a:t> Angajarea personalului –</a:t>
            </a:r>
            <a:r>
              <a:rPr kumimoji="0" lang="ro-RO" sz="2400" b="0" i="0" u="none" strike="noStrike" cap="none" normalizeH="0" dirty="0">
                <a:ln>
                  <a:noFill/>
                </a:ln>
                <a:solidFill>
                  <a:schemeClr val="tx1"/>
                </a:solidFill>
                <a:effectLst/>
                <a:ea typeface="Calibri" pitchFamily="34" charset="0"/>
                <a:cs typeface="Times New Roman" pitchFamily="18" charset="0"/>
              </a:rPr>
              <a:t>  noiembrie-decembrie </a:t>
            </a:r>
            <a:r>
              <a:rPr kumimoji="0" lang="ro-RO" sz="2400" b="0" i="0" u="none" strike="noStrike" cap="none" normalizeH="0" baseline="0" dirty="0">
                <a:ln>
                  <a:noFill/>
                </a:ln>
                <a:solidFill>
                  <a:schemeClr val="tx1"/>
                </a:solidFill>
                <a:effectLst/>
                <a:ea typeface="Calibri" pitchFamily="34" charset="0"/>
                <a:cs typeface="Times New Roman" pitchFamily="18" charset="0"/>
              </a:rPr>
              <a:t>2020;</a:t>
            </a:r>
            <a:endParaRPr kumimoji="0" lang="en-US" sz="2400" b="0" i="0" u="none" strike="noStrike" cap="none" normalizeH="0" baseline="0" dirty="0">
              <a:ln>
                <a:noFill/>
              </a:ln>
              <a:solidFill>
                <a:schemeClr val="tx1"/>
              </a:solidFill>
              <a:effectLst/>
              <a:cs typeface="Arial" pitchFamily="34" charset="0"/>
            </a:endParaRPr>
          </a:p>
          <a:p>
            <a:pPr eaLnBrk="0" fontAlgn="base" hangingPunct="0">
              <a:spcBef>
                <a:spcPct val="0"/>
              </a:spcBef>
              <a:spcAft>
                <a:spcPct val="0"/>
              </a:spcAft>
              <a:buFontTx/>
              <a:buChar char="•"/>
              <a:tabLst>
                <a:tab pos="457200" algn="l"/>
                <a:tab pos="1143000" algn="l"/>
              </a:tabLst>
            </a:pPr>
            <a:r>
              <a:rPr kumimoji="0" lang="ro-RO" sz="2400" b="0" i="0" u="none" strike="noStrike" cap="none" normalizeH="0" baseline="0" dirty="0">
                <a:ln>
                  <a:noFill/>
                </a:ln>
                <a:solidFill>
                  <a:schemeClr val="tx1"/>
                </a:solidFill>
                <a:effectLst/>
                <a:ea typeface="Calibri" pitchFamily="34" charset="0"/>
                <a:cs typeface="Times New Roman" pitchFamily="18" charset="0"/>
              </a:rPr>
              <a:t> Lansarea activității cabinetului stomatologic – </a:t>
            </a:r>
            <a:r>
              <a:rPr kumimoji="0" lang="ro-RO" sz="2400" b="0" i="0" u="none" strike="noStrike" cap="none" normalizeH="0" dirty="0">
                <a:ln>
                  <a:noFill/>
                </a:ln>
                <a:solidFill>
                  <a:schemeClr val="tx1"/>
                </a:solidFill>
                <a:effectLst/>
                <a:ea typeface="Calibri" pitchFamily="34" charset="0"/>
                <a:cs typeface="Times New Roman" pitchFamily="18" charset="0"/>
              </a:rPr>
              <a:t> decembrie</a:t>
            </a:r>
            <a:r>
              <a:rPr kumimoji="0" lang="ro-RO" sz="2400" b="0" i="0" u="none" strike="noStrike" cap="none" normalizeH="0" baseline="0" dirty="0">
                <a:ln>
                  <a:noFill/>
                </a:ln>
                <a:solidFill>
                  <a:schemeClr val="tx1"/>
                </a:solidFill>
                <a:effectLst/>
                <a:ea typeface="Calibri" pitchFamily="34" charset="0"/>
                <a:cs typeface="Times New Roman" pitchFamily="18" charset="0"/>
              </a:rPr>
              <a:t> 2020;</a:t>
            </a:r>
            <a:r>
              <a:rPr lang="ro-RO" sz="2400" i="1" dirty="0">
                <a:solidFill>
                  <a:srgbClr val="3366FF"/>
                </a:solidFill>
                <a:ea typeface="Times New Roman" pitchFamily="18" charset="0"/>
                <a:cs typeface="Times New Roman" pitchFamily="18" charset="0"/>
              </a:rPr>
              <a:t> </a:t>
            </a:r>
            <a:endParaRPr lang="en-US" sz="2400" dirty="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1143000" algn="l"/>
              </a:tabLst>
            </a:pPr>
            <a:endParaRPr kumimoji="0" lang="ro-RO"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66330"/>
            <a:ext cx="10972800" cy="541538"/>
          </a:xfrm>
        </p:spPr>
        <p:txBody>
          <a:bodyPr>
            <a:normAutofit/>
          </a:bodyPr>
          <a:lstStyle/>
          <a:p>
            <a:pPr lvl="2" algn="l" rtl="0">
              <a:lnSpc>
                <a:spcPct val="90000"/>
              </a:lnSpc>
              <a:spcBef>
                <a:spcPct val="0"/>
              </a:spcBef>
            </a:pPr>
            <a:r>
              <a:rPr lang="ro-RO" sz="2400" b="1" dirty="0">
                <a:latin typeface="+mn-lt"/>
              </a:rPr>
              <a:t>Resursele materiale implicate în realizarea proiectului</a:t>
            </a:r>
            <a:endParaRPr lang="ro-RO" sz="2400" dirty="0">
              <a:latin typeface="+mn-lt"/>
            </a:endParaRPr>
          </a:p>
        </p:txBody>
      </p:sp>
      <p:sp>
        <p:nvSpPr>
          <p:cNvPr id="47105" name="Rectangle 1"/>
          <p:cNvSpPr>
            <a:spLocks noChangeArrowheads="1"/>
          </p:cNvSpPr>
          <p:nvPr/>
        </p:nvSpPr>
        <p:spPr bwMode="auto">
          <a:xfrm>
            <a:off x="469900" y="1409278"/>
            <a:ext cx="10668000" cy="4093428"/>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Pentru realizarea proiectului propus, fondatorul </a:t>
            </a:r>
            <a:r>
              <a:rPr kumimoji="0" lang="en-US"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SRL ”</a:t>
            </a:r>
            <a:r>
              <a:rPr kumimoji="0" lang="ro-MO"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CUTĂRICĂ</a:t>
            </a:r>
            <a:r>
              <a:rPr kumimoji="0" lang="en-US" sz="2000" b="0" i="0" u="none" strike="noStrike" cap="none" normalizeH="0" baseline="0" dirty="0">
                <a:ln>
                  <a:noFill/>
                </a:ln>
                <a:solidFill>
                  <a:srgbClr val="000000"/>
                </a:solidFill>
                <a:effectLst/>
                <a:latin typeface="Times New Roman" pitchFamily="18" charset="0"/>
                <a:ea typeface="Times New Roman" pitchFamily="18" charset="0"/>
                <a:cs typeface="Times New Roman" pitchFamily="18" charset="0"/>
              </a:rPr>
              <a:t>”</a:t>
            </a:r>
            <a:r>
              <a:rPr kumimoji="0" lang="en-US" sz="2000" b="1"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r>
              <a:rPr kumimoji="0" lang="ro-MO" sz="200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dispune</a:t>
            </a:r>
            <a:r>
              <a:rPr kumimoji="0" lang="ro-MO" sz="2000" b="1" i="0" u="none" strike="noStrike" cap="none" normalizeH="0" dirty="0">
                <a:ln>
                  <a:noFill/>
                </a:ln>
                <a:solidFill>
                  <a:schemeClr val="tx1"/>
                </a:solidFill>
                <a:effectLst/>
                <a:latin typeface="Times New Roman" pitchFamily="18" charset="0"/>
                <a:ea typeface="Times New Roman" pitchFamily="18" charset="0"/>
                <a:cs typeface="Times New Roman" pitchFamily="18" charset="0"/>
              </a:rPr>
              <a:t> </a:t>
            </a:r>
            <a:r>
              <a:rPr kumimoji="0" lang="ro-MO" sz="2000" i="0" u="none" strike="noStrike" cap="none" normalizeH="0" dirty="0">
                <a:ln>
                  <a:noFill/>
                </a:ln>
                <a:solidFill>
                  <a:schemeClr val="tx1"/>
                </a:solidFill>
                <a:effectLst/>
                <a:latin typeface="Times New Roman" pitchFamily="18" charset="0"/>
                <a:ea typeface="Times New Roman" pitchFamily="18" charset="0"/>
                <a:cs typeface="Times New Roman" pitchFamily="18" charset="0"/>
              </a:rPr>
              <a:t>cu drepte de proprietate de o </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încăpere cu suprafața de 82 m.p. in care va fi amenajat cabinetul stomatologic. Încăperea respectivă este asigurată cu energie electrica, gaz, apă, canalizare şi sistem de ventilare/încălzire.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Procesul de acordare a serviciilor planificate va fi asigurat de 1 aparat radiologic pentru investigații dentare, 1 aparat implantologic, 1 sterilizator, 2 fotolii stomatologice, de echipamentul medical și utilajul stomatologic descris în tabelul ......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Serviciile stomatologice de bază vor fi acordate de doi medici stomatologi, care vor activa în două cabinete, fiecare cu suprafața de cca 15 m</a:t>
            </a:r>
            <a:r>
              <a:rPr kumimoji="0" lang="ro-RO" sz="2000"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dotate cu utilajul și echipamentul necesar. Cabinetul radiologic va fi amenajat într-o încăpere cu suprafața de 6 m</a:t>
            </a:r>
            <a:r>
              <a:rPr kumimoji="0" lang="ro-RO" sz="2000"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iar camera pentru sterilizare într-un spațiu separat cu suprafața de 5 m</a:t>
            </a:r>
            <a:r>
              <a:rPr kumimoji="0" lang="ro-RO" sz="2000"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Pentru personalul cabinetului va fi amenajată o încăpere specială cu suprafața de 13 m</a:t>
            </a:r>
            <a:r>
              <a:rPr kumimoji="0" lang="ro-RO" sz="2000"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Sala de așteptare pentru pacienți, care are o suprafață de 15 m</a:t>
            </a:r>
            <a:r>
              <a:rPr kumimoji="0" lang="ro-RO" sz="2000" b="0" i="0" u="none" strike="noStrike" cap="none" normalizeH="0" baseline="30000" dirty="0">
                <a:ln>
                  <a:noFill/>
                </a:ln>
                <a:solidFill>
                  <a:schemeClr val="tx1"/>
                </a:solidFill>
                <a:effectLst/>
                <a:latin typeface="Times New Roman" pitchFamily="18" charset="0"/>
                <a:ea typeface="Times New Roman" pitchFamily="18" charset="0"/>
                <a:cs typeface="Times New Roman" pitchFamily="18" charset="0"/>
              </a:rPr>
              <a:t>2</a:t>
            </a:r>
            <a:r>
              <a:rPr kumimoji="0" lang="ro-RO" sz="20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va fi dotată un televizor și cu mobilierul necesar pentru asigurarea confortului clienților pană la, și după acordarea serviciilor stomatologice. </a:t>
            </a:r>
            <a:endParaRPr kumimoji="0" lang="ro-RO" sz="2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1422400"/>
            <a:ext cx="10972800" cy="584200"/>
          </a:xfrm>
        </p:spPr>
        <p:txBody>
          <a:bodyPr>
            <a:normAutofit/>
          </a:bodyPr>
          <a:lstStyle/>
          <a:p>
            <a:pPr lvl="0"/>
            <a:r>
              <a:rPr lang="ro-RO" sz="2200" b="1" dirty="0">
                <a:latin typeface="+mn-lt"/>
                <a:ea typeface="Calibri" pitchFamily="34" charset="0"/>
                <a:cs typeface="Times New Roman" pitchFamily="18" charset="0"/>
              </a:rPr>
              <a:t>4. PARTICIPARE LA ALTE PROIECTE/ PROGRAME</a:t>
            </a:r>
            <a:endParaRPr lang="ro-RO" sz="2200" dirty="0"/>
          </a:p>
        </p:txBody>
      </p:sp>
      <p:sp>
        <p:nvSpPr>
          <p:cNvPr id="48129" name="Rectangle 1"/>
          <p:cNvSpPr>
            <a:spLocks noChangeArrowheads="1"/>
          </p:cNvSpPr>
          <p:nvPr/>
        </p:nvSpPr>
        <p:spPr bwMode="auto">
          <a:xfrm>
            <a:off x="685800" y="1949068"/>
            <a:ext cx="10591799" cy="2800767"/>
          </a:xfrm>
          <a:prstGeom prst="rect">
            <a:avLst/>
          </a:prstGeom>
          <a:solidFill>
            <a:schemeClr val="accent4">
              <a:lumMod val="20000"/>
              <a:lumOff val="80000"/>
            </a:schemeClr>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Pct val="170000"/>
              <a:buFont typeface="Wingdings" pitchFamily="2" charset="2"/>
              <a:buChar char="q"/>
              <a:tabLst>
                <a:tab pos="6400800" algn="l"/>
              </a:tabLst>
            </a:pPr>
            <a:r>
              <a:rPr lang="ro-RO" sz="1200" dirty="0">
                <a:latin typeface="Times New Roman" pitchFamily="18" charset="0"/>
                <a:ea typeface="Calibri" pitchFamily="34" charset="0"/>
                <a:cs typeface="Times New Roman" pitchFamily="18" charset="0"/>
              </a:rPr>
              <a:t>  </a:t>
            </a:r>
            <a:r>
              <a:rPr kumimoji="0" lang="ro-RO" sz="2200" b="0" i="0" u="none" strike="noStrike" cap="none" normalizeH="0" baseline="0" dirty="0">
                <a:ln>
                  <a:noFill/>
                </a:ln>
                <a:solidFill>
                  <a:schemeClr val="tx1"/>
                </a:solidFill>
                <a:effectLst/>
                <a:ea typeface="Calibri" pitchFamily="34" charset="0"/>
                <a:cs typeface="Times New Roman" pitchFamily="18" charset="0"/>
              </a:rPr>
              <a:t>Fondul de Stat de Garantare a Creditelor (FGC)                                                                                        </a:t>
            </a:r>
            <a:endParaRPr kumimoji="0" lang="en-US" sz="22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tab pos="6400800" algn="l"/>
              </a:tabLst>
            </a:pPr>
            <a:r>
              <a:rPr lang="ro-RO" sz="2200" dirty="0">
                <a:ea typeface="Calibri" pitchFamily="34" charset="0"/>
                <a:cs typeface="Times New Roman" pitchFamily="18" charset="0"/>
              </a:rPr>
              <a:t> </a:t>
            </a:r>
            <a:r>
              <a:rPr kumimoji="0" lang="ro-RO" sz="2200" b="0" i="0" u="none" strike="noStrike" cap="none" normalizeH="0" baseline="0" dirty="0">
                <a:ln>
                  <a:noFill/>
                </a:ln>
                <a:solidFill>
                  <a:schemeClr val="tx1"/>
                </a:solidFill>
                <a:effectLst/>
                <a:ea typeface="Calibri" pitchFamily="34" charset="0"/>
                <a:cs typeface="Times New Roman" pitchFamily="18" charset="0"/>
              </a:rPr>
              <a:t>Programul Naţional de Abilitare a Tinerilor (PNAET)                                                                               </a:t>
            </a:r>
            <a:endParaRPr kumimoji="0" lang="en-US" sz="22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tab pos="6400800" algn="l"/>
              </a:tabLst>
            </a:pPr>
            <a:r>
              <a:rPr kumimoji="0" lang="ro-RO" sz="2200" b="0" i="0" u="none" strike="noStrike" cap="none" normalizeH="0" baseline="0" dirty="0">
                <a:ln>
                  <a:noFill/>
                </a:ln>
                <a:solidFill>
                  <a:schemeClr val="tx1"/>
                </a:solidFill>
                <a:effectLst/>
                <a:ea typeface="Calibri" pitchFamily="34" charset="0"/>
                <a:cs typeface="Times New Roman" pitchFamily="18" charset="0"/>
              </a:rPr>
              <a:t> Subvenţii pentru Agricultură de la Ministerul Agriculturii şi Industriei Alimentare                                 </a:t>
            </a:r>
            <a:endParaRPr kumimoji="0" lang="en-US" sz="22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tab pos="6400800" algn="l"/>
              </a:tabLst>
            </a:pPr>
            <a:r>
              <a:rPr kumimoji="0" lang="ro-RO" sz="2200" b="0" i="0" u="none" strike="noStrike" cap="none" normalizeH="0" baseline="0" dirty="0">
                <a:ln>
                  <a:noFill/>
                </a:ln>
                <a:solidFill>
                  <a:schemeClr val="tx1"/>
                </a:solidFill>
                <a:effectLst/>
                <a:ea typeface="Calibri" pitchFamily="34" charset="0"/>
                <a:cs typeface="Times New Roman" pitchFamily="18" charset="0"/>
              </a:rPr>
              <a:t> JNPGA </a:t>
            </a:r>
            <a:endParaRPr kumimoji="0" lang="en-US" sz="2200" b="0" i="0" u="none" strike="noStrike" cap="none" normalizeH="0" baseline="0" dirty="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tab pos="6400800" algn="l"/>
              </a:tabLst>
            </a:pPr>
            <a:r>
              <a:rPr kumimoji="0" lang="ro-RO" sz="2200" b="0" i="0" u="none" strike="noStrike" cap="none" normalizeH="0" baseline="0" dirty="0">
                <a:ln>
                  <a:noFill/>
                </a:ln>
                <a:solidFill>
                  <a:schemeClr val="tx1"/>
                </a:solidFill>
                <a:effectLst/>
                <a:ea typeface="Calibri" pitchFamily="34" charset="0"/>
                <a:cs typeface="Times New Roman" pitchFamily="18" charset="0"/>
              </a:rPr>
              <a:t> Alte Programe/Proiecte de Granturi (descrieţi)  </a:t>
            </a:r>
          </a:p>
          <a:p>
            <a:pPr marL="0" marR="0" lvl="0" indent="0" algn="l" defTabSz="914400" rtl="0" eaLnBrk="0" fontAlgn="base" latinLnBrk="0" hangingPunct="0">
              <a:lnSpc>
                <a:spcPct val="100000"/>
              </a:lnSpc>
              <a:spcBef>
                <a:spcPct val="0"/>
              </a:spcBef>
              <a:spcAft>
                <a:spcPct val="0"/>
              </a:spcAft>
              <a:buClrTx/>
              <a:buSzTx/>
              <a:tabLst>
                <a:tab pos="6400800" algn="l"/>
              </a:tabLst>
            </a:pPr>
            <a:r>
              <a:rPr kumimoji="0" lang="ro-RO" sz="2200" b="0" i="0" u="none" strike="noStrike" cap="none" normalizeH="0" baseline="0" dirty="0">
                <a:ln>
                  <a:noFill/>
                </a:ln>
                <a:solidFill>
                  <a:schemeClr val="tx1"/>
                </a:solidFill>
                <a:effectLst/>
                <a:latin typeface="Times New Roman" pitchFamily="18" charset="0"/>
                <a:ea typeface="Calibri" pitchFamily="34" charset="0"/>
                <a:cs typeface="Times New Roman" pitchFamily="18" charset="0"/>
              </a:rPr>
              <a:t>                                                                                                                                                         </a:t>
            </a:r>
            <a:endParaRPr kumimoji="0" lang="en-US" sz="2200" b="0" i="0" u="none" strike="noStrike" cap="none" normalizeH="0" baseline="0" dirty="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400800" algn="l"/>
              </a:tabLst>
            </a:pPr>
            <a:r>
              <a:rPr kumimoji="0" lang="ro-RO" sz="2200" b="0" i="0" u="sng" strike="noStrike" cap="none" normalizeH="0" baseline="0" dirty="0">
                <a:ln>
                  <a:noFill/>
                </a:ln>
                <a:solidFill>
                  <a:schemeClr val="tx1"/>
                </a:solidFill>
                <a:effectLst/>
                <a:ea typeface="Calibri" pitchFamily="34" charset="0"/>
                <a:cs typeface="Times New Roman" pitchFamily="18" charset="0"/>
              </a:rPr>
              <a:t>Până la moment, </a:t>
            </a:r>
            <a:r>
              <a:rPr kumimoji="0" lang="en-US" sz="2200" b="0" i="0" u="sng" strike="noStrike" cap="none" normalizeH="0" baseline="0" dirty="0">
                <a:ln>
                  <a:noFill/>
                </a:ln>
                <a:solidFill>
                  <a:srgbClr val="000000"/>
                </a:solidFill>
                <a:effectLst/>
                <a:ea typeface="Times New Roman" pitchFamily="18" charset="0"/>
                <a:cs typeface="Times New Roman" pitchFamily="18" charset="0"/>
              </a:rPr>
              <a:t>SRL ”</a:t>
            </a:r>
            <a:r>
              <a:rPr kumimoji="0" lang="ro-MD" sz="2200" b="0" i="0" u="sng" strike="noStrike" cap="none" normalizeH="0" baseline="0" dirty="0">
                <a:ln>
                  <a:noFill/>
                </a:ln>
                <a:solidFill>
                  <a:srgbClr val="000000"/>
                </a:solidFill>
                <a:effectLst/>
                <a:ea typeface="Times New Roman" pitchFamily="18" charset="0"/>
                <a:cs typeface="Times New Roman" pitchFamily="18" charset="0"/>
              </a:rPr>
              <a:t>......</a:t>
            </a:r>
            <a:r>
              <a:rPr kumimoji="0" lang="en-US" sz="2200" b="0" i="0" u="sng" strike="noStrike" cap="none" normalizeH="0" baseline="0" dirty="0">
                <a:ln>
                  <a:noFill/>
                </a:ln>
                <a:solidFill>
                  <a:srgbClr val="000000"/>
                </a:solidFill>
                <a:effectLst/>
                <a:ea typeface="Times New Roman" pitchFamily="18" charset="0"/>
                <a:cs typeface="Times New Roman" pitchFamily="18" charset="0"/>
              </a:rPr>
              <a:t>”,</a:t>
            </a:r>
            <a:r>
              <a:rPr kumimoji="0" lang="en-US" sz="2200" b="1" i="0" u="sng" strike="noStrike" cap="none" normalizeH="0" baseline="0" dirty="0">
                <a:ln>
                  <a:noFill/>
                </a:ln>
                <a:solidFill>
                  <a:schemeClr val="tx1"/>
                </a:solidFill>
                <a:effectLst/>
                <a:ea typeface="Times New Roman" pitchFamily="18" charset="0"/>
                <a:cs typeface="Times New Roman" pitchFamily="18" charset="0"/>
              </a:rPr>
              <a:t> </a:t>
            </a:r>
            <a:r>
              <a:rPr kumimoji="0" lang="en-US" sz="2200" b="0" i="0" u="sng" strike="noStrike" cap="none" normalizeH="0" baseline="0" dirty="0">
                <a:ln>
                  <a:noFill/>
                </a:ln>
                <a:solidFill>
                  <a:schemeClr val="tx1"/>
                </a:solidFill>
                <a:effectLst/>
                <a:ea typeface="Times New Roman" pitchFamily="18" charset="0"/>
                <a:cs typeface="Times New Roman" pitchFamily="18" charset="0"/>
              </a:rPr>
              <a:t> nu a</a:t>
            </a:r>
            <a:r>
              <a:rPr kumimoji="0" lang="en-US" sz="2200" b="1" i="0" u="sng" strike="noStrike" cap="none" normalizeH="0" baseline="0" dirty="0">
                <a:ln>
                  <a:noFill/>
                </a:ln>
                <a:solidFill>
                  <a:schemeClr val="tx1"/>
                </a:solidFill>
                <a:effectLst/>
                <a:ea typeface="Times New Roman" pitchFamily="18" charset="0"/>
                <a:cs typeface="Times New Roman" pitchFamily="18" charset="0"/>
              </a:rPr>
              <a:t> </a:t>
            </a:r>
            <a:r>
              <a:rPr kumimoji="0" lang="ro-RO" sz="2200" b="0" i="0" u="sng" strike="noStrike" cap="none" normalizeH="0" baseline="0" dirty="0">
                <a:ln>
                  <a:noFill/>
                </a:ln>
                <a:solidFill>
                  <a:schemeClr val="tx1"/>
                </a:solidFill>
                <a:effectLst/>
                <a:ea typeface="Calibri" pitchFamily="34" charset="0"/>
                <a:cs typeface="Times New Roman" pitchFamily="18" charset="0"/>
              </a:rPr>
              <a:t>participat la alte Programe și Proiecte cu componentă granturi ori la subvenții.</a:t>
            </a:r>
            <a:endParaRPr kumimoji="0" lang="ro-RO" sz="2200" b="0" i="0" u="none" strike="noStrike" cap="none" normalizeH="0" baseline="0" dirty="0">
              <a:ln>
                <a:noFill/>
              </a:ln>
              <a:solidFill>
                <a:schemeClr val="tx1"/>
              </a:solidFill>
              <a:effectLst/>
              <a:cs typeface="Arial"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аблица 2"/>
          <p:cNvSpPr>
            <a:spLocks noGrp="1"/>
          </p:cNvSpPr>
          <p:nvPr>
            <p:ph type="title"/>
          </p:nvPr>
        </p:nvSpPr>
        <p:spPr>
          <a:xfrm>
            <a:off x="622300" y="1041400"/>
            <a:ext cx="10972800" cy="558800"/>
          </a:xfrm>
        </p:spPr>
        <p:txBody>
          <a:bodyPr>
            <a:normAutofit/>
          </a:bodyPr>
          <a:lstStyle/>
          <a:p>
            <a:r>
              <a:rPr lang="ro-RO" sz="2000" b="1" dirty="0">
                <a:latin typeface="+mn-lt"/>
              </a:rPr>
              <a:t>RESURSELE UMANE ALE ÎNTREPRINDERII</a:t>
            </a:r>
            <a:endParaRPr lang="ro-RO" sz="2000" dirty="0"/>
          </a:p>
        </p:txBody>
      </p:sp>
      <p:sp>
        <p:nvSpPr>
          <p:cNvPr id="5" name="Прямоугольник 4"/>
          <p:cNvSpPr/>
          <p:nvPr/>
        </p:nvSpPr>
        <p:spPr>
          <a:xfrm>
            <a:off x="576836" y="1479034"/>
            <a:ext cx="3773662" cy="369332"/>
          </a:xfrm>
          <a:prstGeom prst="rect">
            <a:avLst/>
          </a:prstGeom>
        </p:spPr>
        <p:txBody>
          <a:bodyPr wrap="none">
            <a:spAutoFit/>
          </a:bodyPr>
          <a:lstStyle/>
          <a:p>
            <a:r>
              <a:rPr lang="ro-RO" b="1" dirty="0"/>
              <a:t> Informația privind locurile de muncă </a:t>
            </a:r>
            <a:endParaRPr lang="ro-RO" dirty="0"/>
          </a:p>
        </p:txBody>
      </p:sp>
      <p:graphicFrame>
        <p:nvGraphicFramePr>
          <p:cNvPr id="6" name="Таблица 5"/>
          <p:cNvGraphicFramePr>
            <a:graphicFrameLocks noGrp="1"/>
          </p:cNvGraphicFramePr>
          <p:nvPr/>
        </p:nvGraphicFramePr>
        <p:xfrm>
          <a:off x="711199" y="2053462"/>
          <a:ext cx="8578851" cy="4344013"/>
        </p:xfrm>
        <a:graphic>
          <a:graphicData uri="http://schemas.openxmlformats.org/drawingml/2006/table">
            <a:tbl>
              <a:tblPr/>
              <a:tblGrid>
                <a:gridCol w="4063666">
                  <a:extLst>
                    <a:ext uri="{9D8B030D-6E8A-4147-A177-3AD203B41FA5}">
                      <a16:colId xmlns:a16="http://schemas.microsoft.com/office/drawing/2014/main" val="20000"/>
                    </a:ext>
                  </a:extLst>
                </a:gridCol>
                <a:gridCol w="1962433">
                  <a:extLst>
                    <a:ext uri="{9D8B030D-6E8A-4147-A177-3AD203B41FA5}">
                      <a16:colId xmlns:a16="http://schemas.microsoft.com/office/drawing/2014/main" val="20001"/>
                    </a:ext>
                  </a:extLst>
                </a:gridCol>
                <a:gridCol w="2552752">
                  <a:extLst>
                    <a:ext uri="{9D8B030D-6E8A-4147-A177-3AD203B41FA5}">
                      <a16:colId xmlns:a16="http://schemas.microsoft.com/office/drawing/2014/main" val="20002"/>
                    </a:ext>
                  </a:extLst>
                </a:gridCol>
              </a:tblGrid>
              <a:tr h="501941">
                <a:tc>
                  <a:txBody>
                    <a:bodyPr/>
                    <a:lstStyle/>
                    <a:p>
                      <a:pPr marL="0" marR="0" algn="ctr">
                        <a:lnSpc>
                          <a:spcPct val="115000"/>
                        </a:lnSpc>
                        <a:spcBef>
                          <a:spcPts val="0"/>
                        </a:spcBef>
                        <a:spcAft>
                          <a:spcPts val="0"/>
                        </a:spcAft>
                      </a:pPr>
                      <a:endParaRPr lang="ro-RO"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400" b="1">
                          <a:latin typeface="Times New Roman"/>
                          <a:ea typeface="Times New Roman"/>
                          <a:cs typeface="Times New Roman"/>
                        </a:rPr>
                        <a:t>Permanenţi</a:t>
                      </a:r>
                      <a:endParaRPr lang="en-US" sz="1400">
                        <a:latin typeface="Garamond"/>
                        <a:ea typeface="Times New Roman"/>
                        <a:cs typeface="Times New Roman"/>
                      </a:endParaRPr>
                    </a:p>
                    <a:p>
                      <a:pPr marL="0" marR="0" algn="ctr">
                        <a:lnSpc>
                          <a:spcPct val="115000"/>
                        </a:lnSpc>
                        <a:spcBef>
                          <a:spcPts val="0"/>
                        </a:spcBef>
                        <a:spcAft>
                          <a:spcPts val="0"/>
                        </a:spcAft>
                      </a:pPr>
                      <a:r>
                        <a:rPr lang="ro-RO" sz="1400" b="1">
                          <a:latin typeface="Times New Roman"/>
                          <a:ea typeface="Times New Roman"/>
                          <a:cs typeface="Times New Roman"/>
                        </a:rPr>
                        <a:t>(persoane)</a:t>
                      </a:r>
                      <a:endParaRPr lang="en-US" sz="14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400" b="1">
                          <a:latin typeface="Times New Roman"/>
                          <a:ea typeface="Times New Roman"/>
                          <a:cs typeface="Times New Roman"/>
                        </a:rPr>
                        <a:t>Sezonieri</a:t>
                      </a:r>
                      <a:endParaRPr lang="en-US" sz="1400">
                        <a:latin typeface="Garamond"/>
                        <a:ea typeface="Times New Roman"/>
                        <a:cs typeface="Times New Roman"/>
                      </a:endParaRPr>
                    </a:p>
                    <a:p>
                      <a:pPr marL="0" marR="0" algn="ctr">
                        <a:lnSpc>
                          <a:spcPct val="115000"/>
                        </a:lnSpc>
                        <a:spcBef>
                          <a:spcPts val="0"/>
                        </a:spcBef>
                        <a:spcAft>
                          <a:spcPts val="0"/>
                        </a:spcAft>
                      </a:pPr>
                      <a:r>
                        <a:rPr lang="ro-RO" sz="1400" b="1">
                          <a:latin typeface="Times New Roman"/>
                          <a:ea typeface="Times New Roman"/>
                          <a:cs typeface="Times New Roman"/>
                        </a:rPr>
                        <a:t>(persoane)</a:t>
                      </a:r>
                      <a:endParaRPr lang="en-US" sz="14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0"/>
                  </a:ext>
                </a:extLst>
              </a:tr>
              <a:tr h="343266">
                <a:tc>
                  <a:txBody>
                    <a:bodyPr/>
                    <a:lstStyle/>
                    <a:p>
                      <a:pPr marL="0" marR="0">
                        <a:lnSpc>
                          <a:spcPct val="115000"/>
                        </a:lnSpc>
                        <a:spcBef>
                          <a:spcPts val="0"/>
                        </a:spcBef>
                        <a:spcAft>
                          <a:spcPts val="0"/>
                        </a:spcAft>
                      </a:pPr>
                      <a:r>
                        <a:rPr lang="ro-RO" sz="1400" b="1" dirty="0">
                          <a:latin typeface="Times New Roman"/>
                          <a:ea typeface="Times New Roman"/>
                          <a:cs typeface="Times New Roman"/>
                        </a:rPr>
                        <a:t>Numărul actual de salariaţi</a:t>
                      </a:r>
                      <a:r>
                        <a:rPr lang="ro-RO" sz="1400" dirty="0">
                          <a:latin typeface="Times New Roman"/>
                          <a:ea typeface="Times New Roman"/>
                          <a:cs typeface="Times New Roman"/>
                        </a:rPr>
                        <a:t>, inclusiv:</a:t>
                      </a:r>
                      <a:endParaRPr lang="en-US" sz="14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a:latin typeface="Times New Roman"/>
                          <a:ea typeface="Times New Roman"/>
                          <a:cs typeface="Times New Roman"/>
                        </a:rPr>
                        <a:t>1</a:t>
                      </a:r>
                      <a:endParaRPr lang="en-US" sz="140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200"/>
                        </a:spcAft>
                      </a:pPr>
                      <a:endParaRPr lang="en-US" sz="14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6136">
                <a:tc>
                  <a:txBody>
                    <a:bodyPr/>
                    <a:lstStyle/>
                    <a:p>
                      <a:pPr marL="457200" marR="0" algn="l">
                        <a:lnSpc>
                          <a:spcPct val="115000"/>
                        </a:lnSpc>
                        <a:spcBef>
                          <a:spcPts val="0"/>
                        </a:spcBef>
                        <a:spcAft>
                          <a:spcPts val="0"/>
                        </a:spcAft>
                      </a:pPr>
                      <a:r>
                        <a:rPr lang="ro-RO" sz="1400" i="1" dirty="0">
                          <a:latin typeface="Times New Roman"/>
                          <a:ea typeface="Calibri"/>
                        </a:rPr>
                        <a:t>femei</a:t>
                      </a:r>
                      <a:endParaRPr lang="en-US" sz="14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200"/>
                        </a:spcAft>
                      </a:pPr>
                      <a:r>
                        <a:rPr lang="ro-RO" sz="1400">
                          <a:latin typeface="Times New Roman"/>
                          <a:ea typeface="Times New Roman"/>
                          <a:cs typeface="Times New Roman"/>
                        </a:rPr>
                        <a:t>0</a:t>
                      </a:r>
                      <a:endParaRPr lang="en-US" sz="140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20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06136">
                <a:tc>
                  <a:txBody>
                    <a:bodyPr/>
                    <a:lstStyle/>
                    <a:p>
                      <a:pPr marL="457200" marR="0" algn="l">
                        <a:lnSpc>
                          <a:spcPct val="115000"/>
                        </a:lnSpc>
                        <a:spcBef>
                          <a:spcPts val="0"/>
                        </a:spcBef>
                        <a:spcAft>
                          <a:spcPts val="0"/>
                        </a:spcAft>
                      </a:pPr>
                      <a:r>
                        <a:rPr lang="ro-RO" sz="1400" i="1" dirty="0">
                          <a:latin typeface="Times New Roman"/>
                          <a:ea typeface="Calibri"/>
                        </a:rPr>
                        <a:t>bărbați</a:t>
                      </a:r>
                      <a:endParaRPr lang="en-US" sz="14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a:latin typeface="Times New Roman"/>
                          <a:ea typeface="Times New Roman"/>
                          <a:cs typeface="Times New Roman"/>
                        </a:rPr>
                        <a:t>1</a:t>
                      </a:r>
                      <a:endParaRPr lang="en-US" sz="140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20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63701">
                <a:tc>
                  <a:txBody>
                    <a:bodyPr/>
                    <a:lstStyle/>
                    <a:p>
                      <a:pPr marL="457200" marR="0" algn="l">
                        <a:lnSpc>
                          <a:spcPct val="115000"/>
                        </a:lnSpc>
                        <a:spcBef>
                          <a:spcPts val="0"/>
                        </a:spcBef>
                        <a:spcAft>
                          <a:spcPts val="1200"/>
                        </a:spcAft>
                      </a:pPr>
                      <a:r>
                        <a:rPr lang="ro-RO" sz="1400" i="1" dirty="0">
                          <a:latin typeface="Times New Roman"/>
                          <a:ea typeface="Calibri"/>
                        </a:rPr>
                        <a:t>tineri până la 35 ani</a:t>
                      </a:r>
                      <a:endParaRPr lang="en-US" sz="1400" dirty="0">
                        <a:latin typeface="Times New Roman"/>
                        <a:ea typeface="Calibri"/>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200"/>
                        </a:spcAft>
                      </a:pPr>
                      <a:r>
                        <a:rPr lang="ro-RO" sz="1400">
                          <a:latin typeface="Times New Roman"/>
                          <a:ea typeface="Times New Roman"/>
                          <a:cs typeface="Times New Roman"/>
                        </a:rPr>
                        <a:t>0</a:t>
                      </a:r>
                      <a:endParaRPr lang="en-US" sz="140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20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88047">
                <a:tc>
                  <a:txBody>
                    <a:bodyPr/>
                    <a:lstStyle/>
                    <a:p>
                      <a:pPr marL="0" marR="0">
                        <a:lnSpc>
                          <a:spcPct val="115000"/>
                        </a:lnSpc>
                        <a:spcBef>
                          <a:spcPts val="0"/>
                        </a:spcBef>
                        <a:spcAft>
                          <a:spcPts val="0"/>
                        </a:spcAft>
                      </a:pPr>
                      <a:r>
                        <a:rPr lang="ro-RO" sz="1400" b="1" dirty="0">
                          <a:latin typeface="Times New Roman"/>
                          <a:ea typeface="Times New Roman"/>
                          <a:cs typeface="Times New Roman"/>
                        </a:rPr>
                        <a:t>Numărul planificat de salariaţi, total </a:t>
                      </a:r>
                      <a:endParaRPr lang="en-US" sz="1400" dirty="0">
                        <a:latin typeface="Garamond"/>
                        <a:ea typeface="Times New Roman"/>
                        <a:cs typeface="Times New Roman"/>
                      </a:endParaRPr>
                    </a:p>
                    <a:p>
                      <a:pPr marL="0" marR="0">
                        <a:lnSpc>
                          <a:spcPct val="115000"/>
                        </a:lnSpc>
                        <a:spcBef>
                          <a:spcPts val="0"/>
                        </a:spcBef>
                        <a:spcAft>
                          <a:spcPts val="0"/>
                        </a:spcAft>
                      </a:pPr>
                      <a:r>
                        <a:rPr lang="ro-RO" sz="1400" dirty="0">
                          <a:latin typeface="Times New Roman"/>
                          <a:ea typeface="Times New Roman"/>
                          <a:cs typeface="Times New Roman"/>
                        </a:rPr>
                        <a:t>(după implementarea proiectului investiţional) inclusiv:</a:t>
                      </a:r>
                      <a:endParaRPr lang="en-US" sz="14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200"/>
                        </a:spcAft>
                      </a:pPr>
                      <a:r>
                        <a:rPr lang="ro-RO" sz="1400">
                          <a:latin typeface="Times New Roman"/>
                          <a:ea typeface="Times New Roman"/>
                          <a:cs typeface="Times New Roman"/>
                        </a:rPr>
                        <a:t>6</a:t>
                      </a:r>
                      <a:endParaRPr lang="en-US" sz="140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20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74335">
                <a:tc>
                  <a:txBody>
                    <a:bodyPr/>
                    <a:lstStyle/>
                    <a:p>
                      <a:pPr marL="331470" marR="0">
                        <a:lnSpc>
                          <a:spcPct val="115000"/>
                        </a:lnSpc>
                        <a:spcBef>
                          <a:spcPts val="0"/>
                        </a:spcBef>
                        <a:spcAft>
                          <a:spcPts val="0"/>
                        </a:spcAft>
                      </a:pPr>
                      <a:r>
                        <a:rPr lang="ro-RO" sz="1400" i="1" dirty="0">
                          <a:latin typeface="Times New Roman"/>
                          <a:ea typeface="Times New Roman"/>
                          <a:cs typeface="Times New Roman"/>
                        </a:rPr>
                        <a:t>    femei</a:t>
                      </a:r>
                      <a:endParaRPr lang="en-US" sz="14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a:latin typeface="Times New Roman"/>
                          <a:ea typeface="Times New Roman"/>
                          <a:cs typeface="Times New Roman"/>
                        </a:rPr>
                        <a:t>4</a:t>
                      </a:r>
                      <a:endParaRPr lang="en-US" sz="140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53874">
                <a:tc>
                  <a:txBody>
                    <a:bodyPr/>
                    <a:lstStyle/>
                    <a:p>
                      <a:pPr marL="0" marR="0">
                        <a:lnSpc>
                          <a:spcPct val="115000"/>
                        </a:lnSpc>
                        <a:spcBef>
                          <a:spcPts val="0"/>
                        </a:spcBef>
                        <a:spcAft>
                          <a:spcPts val="0"/>
                        </a:spcAft>
                      </a:pPr>
                      <a:r>
                        <a:rPr lang="ro-RO" sz="1400" b="1" dirty="0">
                          <a:latin typeface="Times New Roman"/>
                          <a:ea typeface="Times New Roman"/>
                          <a:cs typeface="Times New Roman"/>
                        </a:rPr>
                        <a:t>           </a:t>
                      </a:r>
                      <a:r>
                        <a:rPr lang="ro-RO" sz="1400" i="1" dirty="0">
                          <a:latin typeface="Times New Roman"/>
                          <a:ea typeface="Times New Roman"/>
                          <a:cs typeface="Times New Roman"/>
                        </a:rPr>
                        <a:t>bărbați</a:t>
                      </a:r>
                      <a:endParaRPr lang="en-US" sz="14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dirty="0">
                          <a:latin typeface="Times New Roman"/>
                          <a:ea typeface="Times New Roman"/>
                          <a:cs typeface="Times New Roman"/>
                        </a:rPr>
                        <a:t>2</a:t>
                      </a:r>
                      <a:endParaRPr lang="en-US" sz="1400" dirty="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53874">
                <a:tc>
                  <a:txBody>
                    <a:bodyPr/>
                    <a:lstStyle/>
                    <a:p>
                      <a:pPr marL="0" marR="0" algn="l" defTabSz="914400" rtl="0" eaLnBrk="1" latinLnBrk="0" hangingPunct="1">
                        <a:lnSpc>
                          <a:spcPct val="115000"/>
                        </a:lnSpc>
                        <a:spcBef>
                          <a:spcPts val="0"/>
                        </a:spcBef>
                        <a:spcAft>
                          <a:spcPts val="0"/>
                        </a:spcAft>
                      </a:pPr>
                      <a:r>
                        <a:rPr lang="en-US" sz="1400" i="1" kern="1200" dirty="0">
                          <a:solidFill>
                            <a:schemeClr val="tx1"/>
                          </a:solidFill>
                          <a:latin typeface="Times New Roman"/>
                          <a:ea typeface="Times New Roman"/>
                          <a:cs typeface="Times New Roman"/>
                        </a:rPr>
                        <a:t>           </a:t>
                      </a:r>
                      <a:r>
                        <a:rPr lang="ro-MO" sz="1400" i="1" kern="1200" dirty="0">
                          <a:solidFill>
                            <a:schemeClr val="tx1"/>
                          </a:solidFill>
                          <a:latin typeface="Times New Roman"/>
                          <a:ea typeface="Times New Roman"/>
                          <a:cs typeface="Times New Roman"/>
                        </a:rPr>
                        <a:t>tineri  până</a:t>
                      </a:r>
                      <a:r>
                        <a:rPr lang="en-US" sz="1400" i="1" kern="1200" dirty="0">
                          <a:solidFill>
                            <a:schemeClr val="tx1"/>
                          </a:solidFill>
                          <a:latin typeface="Times New Roman"/>
                          <a:ea typeface="Times New Roman"/>
                          <a:cs typeface="Times New Roman"/>
                        </a:rPr>
                        <a:t> la 35 </a:t>
                      </a:r>
                      <a:r>
                        <a:rPr lang="en-US" sz="1400" i="1" kern="1200" dirty="0" err="1">
                          <a:solidFill>
                            <a:schemeClr val="tx1"/>
                          </a:solidFill>
                          <a:latin typeface="Times New Roman"/>
                          <a:ea typeface="Times New Roman"/>
                          <a:cs typeface="Times New Roman"/>
                        </a:rPr>
                        <a:t>ani</a:t>
                      </a:r>
                      <a:endParaRPr lang="en-US" sz="1400" i="1" kern="1200" dirty="0">
                        <a:solidFill>
                          <a:schemeClr val="tx1"/>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dirty="0">
                          <a:latin typeface="Times New Roman"/>
                          <a:ea typeface="Times New Roman"/>
                          <a:cs typeface="Times New Roman"/>
                        </a:rPr>
                        <a:t>1</a:t>
                      </a:r>
                      <a:endParaRPr lang="en-US" sz="1400" dirty="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50971">
                <a:tc>
                  <a:txBody>
                    <a:bodyPr/>
                    <a:lstStyle/>
                    <a:p>
                      <a:pPr marL="0" marR="0" algn="r">
                        <a:lnSpc>
                          <a:spcPct val="115000"/>
                        </a:lnSpc>
                        <a:spcBef>
                          <a:spcPts val="0"/>
                        </a:spcBef>
                        <a:spcAft>
                          <a:spcPts val="0"/>
                        </a:spcAft>
                      </a:pPr>
                      <a:r>
                        <a:rPr lang="ro-RO" sz="1400" i="1">
                          <a:latin typeface="Times New Roman"/>
                          <a:ea typeface="Times New Roman"/>
                          <a:cs typeface="Times New Roman"/>
                        </a:rPr>
                        <a:t>Anul 2019</a:t>
                      </a:r>
                      <a:endParaRPr lang="en-US" sz="14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200"/>
                        </a:spcAft>
                      </a:pPr>
                      <a:r>
                        <a:rPr lang="ro-RO" sz="1400" dirty="0">
                          <a:latin typeface="Times New Roman"/>
                          <a:ea typeface="Times New Roman"/>
                          <a:cs typeface="Times New Roman"/>
                        </a:rPr>
                        <a:t>6</a:t>
                      </a:r>
                      <a:endParaRPr lang="en-US" sz="1400" dirty="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200"/>
                        </a:spcAft>
                      </a:pPr>
                      <a:endParaRPr lang="ro-RO" sz="14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15987">
                <a:tc>
                  <a:txBody>
                    <a:bodyPr/>
                    <a:lstStyle/>
                    <a:p>
                      <a:pPr marL="0" marR="0" algn="r">
                        <a:lnSpc>
                          <a:spcPct val="115000"/>
                        </a:lnSpc>
                        <a:spcBef>
                          <a:spcPts val="0"/>
                        </a:spcBef>
                        <a:spcAft>
                          <a:spcPts val="0"/>
                        </a:spcAft>
                      </a:pPr>
                      <a:r>
                        <a:rPr lang="ro-RO" sz="1400" i="1">
                          <a:latin typeface="Times New Roman"/>
                          <a:ea typeface="Times New Roman"/>
                          <a:cs typeface="Times New Roman"/>
                        </a:rPr>
                        <a:t>Anul 2020</a:t>
                      </a:r>
                      <a:endParaRPr lang="en-US" sz="14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200"/>
                        </a:spcAft>
                      </a:pPr>
                      <a:r>
                        <a:rPr lang="ro-RO" sz="1400" dirty="0">
                          <a:latin typeface="Times New Roman"/>
                          <a:ea typeface="Times New Roman"/>
                          <a:cs typeface="Times New Roman"/>
                        </a:rPr>
                        <a:t>8</a:t>
                      </a:r>
                      <a:endParaRPr lang="en-US" sz="1400" dirty="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200"/>
                        </a:spcAft>
                      </a:pPr>
                      <a:endParaRPr lang="ro-RO"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250971">
                <a:tc>
                  <a:txBody>
                    <a:bodyPr/>
                    <a:lstStyle/>
                    <a:p>
                      <a:pPr marL="0" marR="0" algn="r">
                        <a:lnSpc>
                          <a:spcPct val="115000"/>
                        </a:lnSpc>
                        <a:spcBef>
                          <a:spcPts val="0"/>
                        </a:spcBef>
                        <a:spcAft>
                          <a:spcPts val="0"/>
                        </a:spcAft>
                      </a:pPr>
                      <a:r>
                        <a:rPr lang="ro-RO" sz="1400" i="1">
                          <a:latin typeface="Times New Roman"/>
                          <a:ea typeface="Times New Roman"/>
                          <a:cs typeface="Times New Roman"/>
                        </a:rPr>
                        <a:t>Anul 2021</a:t>
                      </a:r>
                      <a:endParaRPr lang="en-US" sz="14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200"/>
                        </a:spcAft>
                      </a:pPr>
                      <a:r>
                        <a:rPr lang="ro-RO" sz="1400">
                          <a:latin typeface="Times New Roman"/>
                          <a:ea typeface="Times New Roman"/>
                          <a:cs typeface="Times New Roman"/>
                        </a:rPr>
                        <a:t>9</a:t>
                      </a:r>
                      <a:endParaRPr lang="en-US" sz="1400">
                        <a:latin typeface="Garamond"/>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1200"/>
                        </a:spcAft>
                      </a:pPr>
                      <a:endParaRPr lang="ro-RO"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9100" y="1358900"/>
            <a:ext cx="11150600" cy="3149600"/>
          </a:xfrm>
          <a:solidFill>
            <a:schemeClr val="accent4">
              <a:lumMod val="20000"/>
              <a:lumOff val="80000"/>
            </a:schemeClr>
          </a:solidFill>
        </p:spPr>
        <p:txBody>
          <a:bodyPr>
            <a:normAutofit fontScale="90000"/>
          </a:bodyPr>
          <a:lstStyle/>
          <a:p>
            <a:pPr lvl="1"/>
            <a:r>
              <a:rPr lang="ro-RO" sz="2400" b="1" dirty="0">
                <a:latin typeface="+mn-lt"/>
              </a:rPr>
              <a:t>5.2. Descrierea resurselor umane</a:t>
            </a:r>
            <a:br>
              <a:rPr lang="en-US" sz="2400" dirty="0"/>
            </a:br>
            <a:r>
              <a:rPr lang="ro-MO" sz="2400" dirty="0">
                <a:solidFill>
                  <a:srgbClr val="00B0F0"/>
                </a:solidFill>
              </a:rPr>
              <a:t>(</a:t>
            </a:r>
            <a:r>
              <a:rPr lang="ro-RO" sz="2400" i="1" dirty="0">
                <a:solidFill>
                  <a:srgbClr val="00B0F0"/>
                </a:solidFill>
              </a:rPr>
              <a:t>Cine va activa în cadrul întreprinderii (agronom, inginer, lăcătuş, contabil, vânzător etc.)</a:t>
            </a:r>
            <a:br>
              <a:rPr lang="en-US" sz="2400" dirty="0"/>
            </a:br>
            <a:r>
              <a:rPr lang="ro-RO" sz="2400" dirty="0">
                <a:latin typeface="+mn-lt"/>
              </a:rPr>
              <a:t>Pentru realizarea scopurilor preconizate pentru următorii trei ani, în cadrul întreprinderii inițial vor activa 2 medici stomatologici cu experiență de minimum 5 ani, 2 surori medicale cu experiență în domeniu stomatologiei,  1 administrator și 1 contabil. Începând cu anul doi de activitate programul de lucru a cabinetului va fi organizat în două schimburi și va fi angajat suplimentar încă un medic și o soră medicală. </a:t>
            </a:r>
            <a:br>
              <a:rPr lang="en-US" sz="2400" dirty="0">
                <a:latin typeface="+mn-lt"/>
              </a:rPr>
            </a:br>
            <a:r>
              <a:rPr lang="ro-RO" sz="2400" u="sng" dirty="0">
                <a:latin typeface="+mn-lt"/>
              </a:rPr>
              <a:t>Contabilitatea este asigurată în bază de servicii de un contabil cu experiență mai mare de 10 ani.  </a:t>
            </a:r>
            <a:br>
              <a:rPr lang="en-US" sz="2000" dirty="0">
                <a:latin typeface="+mn-lt"/>
              </a:rPr>
            </a:br>
            <a:endParaRPr lang="ro-RO" sz="2000" dirty="0">
              <a:latin typeface="+mn-lt"/>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3700" y="159794"/>
            <a:ext cx="11125200" cy="6591670"/>
          </a:xfrm>
          <a:solidFill>
            <a:schemeClr val="accent4">
              <a:lumMod val="20000"/>
              <a:lumOff val="80000"/>
            </a:schemeClr>
          </a:solidFill>
        </p:spPr>
        <p:txBody>
          <a:bodyPr>
            <a:normAutofit fontScale="90000"/>
          </a:bodyPr>
          <a:lstStyle/>
          <a:p>
            <a:pPr lvl="1"/>
            <a:r>
              <a:rPr lang="ro-RO" sz="2200" b="1" dirty="0">
                <a:latin typeface="+mn-lt"/>
              </a:rPr>
              <a:t>PRODUSUL ȘI PIAȚA</a:t>
            </a:r>
            <a:br>
              <a:rPr lang="en-US" dirty="0"/>
            </a:br>
            <a:r>
              <a:rPr lang="ro-RO" sz="2200" b="1" dirty="0">
                <a:latin typeface="+mn-lt"/>
              </a:rPr>
              <a:t>Care este piaţa ţintă? Cât de mare estimaţi a fi această piaţă? </a:t>
            </a:r>
            <a:br>
              <a:rPr lang="ro-RO" sz="2200" b="1" dirty="0">
                <a:latin typeface="+mn-lt"/>
              </a:rPr>
            </a:br>
            <a:br>
              <a:rPr lang="en-US" sz="2000" b="1" i="1" dirty="0"/>
            </a:br>
            <a:r>
              <a:rPr lang="ro-MO" sz="2000" dirty="0"/>
              <a:t>Piața țintă a cabinetului stomatologic sunt bărbații și femeile care necesită servicii stomatologice, precum și copii cu vârsta de la 4 ani. Serviciile de tratare pe canal, plombare, extracții, și detartraj sunt destinate persoanelor cu un venit mediu. Cât privește protezarea, aceste serviciu este destina clienților cu un venit lunar mai mare ca media pe economie. </a:t>
            </a:r>
            <a:br>
              <a:rPr lang="ro-MD" sz="2000" dirty="0"/>
            </a:br>
            <a:br>
              <a:rPr lang="en-US" sz="2000" dirty="0"/>
            </a:br>
            <a:r>
              <a:rPr lang="ro-MO" sz="2000" dirty="0"/>
              <a:t>Din studiul efectuat, precum si din experiența acumulată activând ca medic stomatolog, putem constata că serviciile respective sunt solicitate nu în dependență de locul amplasării, dar în primul rând în dependență de calitate și încrederea în medici. Chiar dacă cabinetul este amplasat în sectorul Botanica al mun. Chișinău, inițial, majoritatea clienților vor fi pacienții permanenți ai medicilor care vor fi angajați, chiar dacă acestea locuiesc în alte sectoare a orașului.</a:t>
            </a:r>
            <a:br>
              <a:rPr lang="ro-MD" sz="2000" dirty="0"/>
            </a:br>
            <a:br>
              <a:rPr lang="en-US" sz="2000" dirty="0"/>
            </a:br>
            <a:r>
              <a:rPr lang="ro-MO" sz="2000" dirty="0"/>
              <a:t>În următorii ani preconizăm să atragem ca clienți iar locuitorii acestui sectorului, precum și pe cei care au un loc de muncă în sectorul Botanica. Totodată cca 20-25% din total clienți vor fi locuitori din localitățile din preajma orașului, precum și cetățeni sărini veniți la cunoștințe ori rude în Moldova și care preferă să beneficieze de servicii stomatologice, fiind cu mult mai ieftine decât în țara de origine.</a:t>
            </a:r>
            <a:br>
              <a:rPr lang="en-US" sz="2000" dirty="0"/>
            </a:br>
            <a:r>
              <a:rPr lang="ro-MO" sz="2000" dirty="0"/>
              <a:t>Condițiile în care vor fi prestate serviciile, gama acestora, profesionalismul medicilor și calitatea, precum si preţul, care este mai mic decât media celui existent pe piață cu cca 5%, va asigura deservirea a cca 1700-1800 clienți anual. </a:t>
            </a:r>
            <a:br>
              <a:rPr lang="ro-MD" sz="2000" dirty="0"/>
            </a:br>
            <a:br>
              <a:rPr lang="en-US" sz="2000" dirty="0"/>
            </a:br>
            <a:r>
              <a:rPr lang="ro-MO" sz="2000" dirty="0"/>
              <a:t>După primul an de activitate, investiția efectuată va asigura extinderea numărului de clienți cu cca 20-25% din contul angajării suplimentare a încă unui medic stomatolog. </a:t>
            </a:r>
            <a:br>
              <a:rPr lang="en-US" sz="2000" dirty="0"/>
            </a:br>
            <a:endParaRPr lang="ro-RO"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D1A156E3-7225-4996-A9A2-D25019E789DF}"/>
              </a:ext>
            </a:extLst>
          </p:cNvPr>
          <p:cNvSpPr/>
          <p:nvPr/>
        </p:nvSpPr>
        <p:spPr>
          <a:xfrm>
            <a:off x="776817" y="823913"/>
            <a:ext cx="10464800" cy="523220"/>
          </a:xfrm>
          <a:prstGeom prst="rect">
            <a:avLst/>
          </a:prstGeom>
        </p:spPr>
        <p:txBody>
          <a:bodyPr>
            <a:spAutoFit/>
          </a:bodyPr>
          <a:lstStyle/>
          <a:p>
            <a:pPr algn="ctr">
              <a:defRPr/>
            </a:pPr>
            <a:r>
              <a:rPr lang="ro-MO" sz="2800" b="1" dirty="0">
                <a:solidFill>
                  <a:schemeClr val="accent6">
                    <a:lumMod val="75000"/>
                  </a:schemeClr>
                </a:solidFill>
                <a:latin typeface="Calibri" pitchFamily="34" charset="0"/>
                <a:ea typeface="+mj-ea"/>
                <a:cs typeface="+mj-cs"/>
              </a:rPr>
              <a:t>IDENTIFICAREA CALITĂȚILOR PERSONALE. </a:t>
            </a:r>
            <a:endParaRPr lang="ro-RO" sz="2800" b="1" dirty="0">
              <a:solidFill>
                <a:schemeClr val="accent6">
                  <a:lumMod val="75000"/>
                </a:schemeClr>
              </a:solidFill>
              <a:latin typeface="Calibri" pitchFamily="34" charset="0"/>
              <a:ea typeface="+mj-ea"/>
              <a:cs typeface="+mj-cs"/>
            </a:endParaRPr>
          </a:p>
        </p:txBody>
      </p:sp>
      <p:sp>
        <p:nvSpPr>
          <p:cNvPr id="7169" name="Rectangle 1"/>
          <p:cNvSpPr>
            <a:spLocks noChangeArrowheads="1"/>
          </p:cNvSpPr>
          <p:nvPr/>
        </p:nvSpPr>
        <p:spPr bwMode="auto">
          <a:xfrm>
            <a:off x="950382" y="1995112"/>
            <a:ext cx="10291235"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buFont typeface="Wingdings" pitchFamily="2" charset="2"/>
              <a:buChar char="q"/>
            </a:pPr>
            <a:r>
              <a:rPr lang="ro-MO" sz="2400" dirty="0">
                <a:latin typeface="Calibri" pitchFamily="34" charset="0"/>
                <a:ea typeface="Times New Roman" pitchFamily="18" charset="0"/>
                <a:cs typeface="Times New Roman" pitchFamily="18" charset="0"/>
              </a:rPr>
              <a:t> Primul pas la</a:t>
            </a:r>
            <a:r>
              <a:rPr lang="ro-MO" sz="2400" dirty="0"/>
              <a:t> inițierea unei afaceri este necesar să identificăm calitățile personale și nivelului de cunoștințe de care dispunem.</a:t>
            </a:r>
            <a:r>
              <a:rPr lang="ro-MO" sz="2400" dirty="0">
                <a:latin typeface="Calibri" pitchFamily="34" charset="0"/>
                <a:ea typeface="Times New Roman" pitchFamily="18" charset="0"/>
                <a:cs typeface="Times New Roman" pitchFamily="18" charset="0"/>
              </a:rPr>
              <a:t> </a:t>
            </a:r>
          </a:p>
          <a:p>
            <a:pPr lvl="0" algn="just" fontAlgn="base">
              <a:spcBef>
                <a:spcPct val="0"/>
              </a:spcBef>
              <a:spcAft>
                <a:spcPct val="0"/>
              </a:spcAft>
              <a:buFont typeface="Wingdings" pitchFamily="2" charset="2"/>
              <a:buChar char="q"/>
            </a:pPr>
            <a:r>
              <a:rPr lang="ro-MO" sz="2400" dirty="0">
                <a:latin typeface="Calibri" pitchFamily="34" charset="0"/>
                <a:ea typeface="Times New Roman" pitchFamily="18" charset="0"/>
                <a:cs typeface="Times New Roman" pitchFamily="18" charset="0"/>
              </a:rPr>
              <a:t>  Pentru a deveni un bun antreprenor este necesar să dispunem de următoarele calitățile personale:</a:t>
            </a:r>
          </a:p>
          <a:p>
            <a:pPr lvl="1" algn="just" fontAlgn="base">
              <a:spcBef>
                <a:spcPct val="0"/>
              </a:spcBef>
              <a:spcAft>
                <a:spcPct val="0"/>
              </a:spcAft>
              <a:buFont typeface="Arial" pitchFamily="34" charset="0"/>
              <a:buChar char="•"/>
            </a:pPr>
            <a:r>
              <a:rPr lang="ro-MO" sz="2400" dirty="0">
                <a:latin typeface="Calibri" pitchFamily="34" charset="0"/>
                <a:ea typeface="Times New Roman" pitchFamily="18" charset="0"/>
                <a:cs typeface="Times New Roman" pitchFamily="18" charset="0"/>
              </a:rPr>
              <a:t> să avem spirit creativ și inovator, </a:t>
            </a:r>
          </a:p>
          <a:p>
            <a:pPr lvl="1" algn="just" fontAlgn="base">
              <a:spcBef>
                <a:spcPct val="0"/>
              </a:spcBef>
              <a:spcAft>
                <a:spcPct val="0"/>
              </a:spcAft>
              <a:buFont typeface="Arial" pitchFamily="34" charset="0"/>
              <a:buChar char="•"/>
            </a:pPr>
            <a:r>
              <a:rPr lang="ro-MO" sz="2400" dirty="0">
                <a:latin typeface="Calibri" pitchFamily="34" charset="0"/>
                <a:ea typeface="Times New Roman" pitchFamily="18" charset="0"/>
                <a:cs typeface="Times New Roman" pitchFamily="18" charset="0"/>
              </a:rPr>
              <a:t> să fim încrezuți în sine, responsabili, optimiști, perseverenți și flexibili, </a:t>
            </a:r>
          </a:p>
          <a:p>
            <a:pPr lvl="1" algn="just" fontAlgn="base">
              <a:spcBef>
                <a:spcPct val="0"/>
              </a:spcBef>
              <a:spcAft>
                <a:spcPct val="0"/>
              </a:spcAft>
              <a:buFont typeface="Arial" pitchFamily="34" charset="0"/>
              <a:buChar char="•"/>
            </a:pPr>
            <a:r>
              <a:rPr lang="ro-MO" sz="2400" dirty="0">
                <a:latin typeface="Calibri" pitchFamily="34" charset="0"/>
                <a:ea typeface="Times New Roman" pitchFamily="18" charset="0"/>
                <a:cs typeface="Times New Roman" pitchFamily="18" charset="0"/>
              </a:rPr>
              <a:t> să dispunem de capacități de comunicare și convingere, </a:t>
            </a:r>
          </a:p>
          <a:p>
            <a:pPr lvl="1" algn="just" fontAlgn="base">
              <a:spcBef>
                <a:spcPct val="0"/>
              </a:spcBef>
              <a:spcAft>
                <a:spcPct val="0"/>
              </a:spcAft>
              <a:buFont typeface="Arial" pitchFamily="34" charset="0"/>
              <a:buChar char="•"/>
            </a:pPr>
            <a:r>
              <a:rPr lang="ro-MO" sz="2400" dirty="0">
                <a:latin typeface="Calibri" pitchFamily="34" charset="0"/>
                <a:ea typeface="Times New Roman" pitchFamily="18" charset="0"/>
                <a:cs typeface="Times New Roman" pitchFamily="18" charset="0"/>
              </a:rPr>
              <a:t> să fim insistenți, având capacitatea de-a duce lucrurile până la capăt. </a:t>
            </a:r>
          </a:p>
          <a:p>
            <a:pPr lvl="0" algn="just" fontAlgn="base">
              <a:spcBef>
                <a:spcPct val="0"/>
              </a:spcBef>
              <a:spcAft>
                <a:spcPct val="0"/>
              </a:spcAft>
              <a:buFont typeface="Wingdings" pitchFamily="2" charset="2"/>
              <a:buChar char="q"/>
            </a:pPr>
            <a:r>
              <a:rPr lang="ro-MO" sz="2400" dirty="0">
                <a:latin typeface="Calibri" pitchFamily="34" charset="0"/>
                <a:ea typeface="Times New Roman" pitchFamily="18" charset="0"/>
                <a:cs typeface="Times New Roman" pitchFamily="18" charset="0"/>
              </a:rPr>
              <a:t>  </a:t>
            </a:r>
            <a:endPar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endParaRPr>
          </a:p>
          <a:p>
            <a:pPr algn="just" fontAlgn="base">
              <a:spcBef>
                <a:spcPct val="0"/>
              </a:spcBef>
              <a:spcAft>
                <a:spcPct val="0"/>
              </a:spcAft>
            </a:pPr>
            <a:endPar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4200" y="1333500"/>
            <a:ext cx="11176000" cy="3683000"/>
          </a:xfrm>
          <a:solidFill>
            <a:schemeClr val="accent4">
              <a:lumMod val="20000"/>
              <a:lumOff val="80000"/>
            </a:schemeClr>
          </a:solidFill>
        </p:spPr>
        <p:txBody>
          <a:bodyPr>
            <a:normAutofit fontScale="90000"/>
          </a:bodyPr>
          <a:lstStyle/>
          <a:p>
            <a:pPr lvl="1"/>
            <a:r>
              <a:rPr lang="ro-RO" sz="2200" b="1" dirty="0"/>
              <a:t>6.2. Poziţia produselor/ serviciilor întreprinderii pe piaţă comparativ cu cele ale concurenţei</a:t>
            </a:r>
            <a:br>
              <a:rPr lang="en-US" dirty="0"/>
            </a:br>
            <a:r>
              <a:rPr lang="ro-RO" sz="1600" i="1" dirty="0">
                <a:solidFill>
                  <a:srgbClr val="390AE6"/>
                </a:solidFill>
              </a:rPr>
              <a:t>  (Descrieţi principalele avantaje/dezavantaje ale produselor/serviciilor d-voastră comparativ cu cele oferite de concurenţă.)</a:t>
            </a:r>
            <a:br>
              <a:rPr lang="en-US" sz="1200" dirty="0"/>
            </a:br>
            <a:r>
              <a:rPr lang="ro-RO" sz="2400" dirty="0">
                <a:latin typeface="+mn-lt"/>
              </a:rPr>
              <a:t>Deosebirea serviciilor stomatologice prestate de cabinetul stomatologic </a:t>
            </a:r>
            <a:r>
              <a:rPr lang="en-US" sz="2400" dirty="0">
                <a:latin typeface="+mn-lt"/>
              </a:rPr>
              <a:t>”</a:t>
            </a:r>
            <a:r>
              <a:rPr lang="ro-RO" sz="2400" dirty="0">
                <a:latin typeface="+mn-lt"/>
              </a:rPr>
              <a:t>.............</a:t>
            </a:r>
            <a:r>
              <a:rPr lang="en-US" sz="2400" dirty="0">
                <a:latin typeface="+mn-lt"/>
              </a:rPr>
              <a:t>,</a:t>
            </a:r>
            <a:r>
              <a:rPr lang="en-US" sz="2400" b="1" dirty="0">
                <a:latin typeface="+mn-lt"/>
              </a:rPr>
              <a:t> </a:t>
            </a:r>
            <a:r>
              <a:rPr lang="ro-RO" sz="2400" dirty="0">
                <a:latin typeface="+mn-lt"/>
              </a:rPr>
              <a:t>comparativ cu alți prestatori de servicii similare constă în:</a:t>
            </a:r>
            <a:br>
              <a:rPr lang="en-US" sz="2400" dirty="0">
                <a:latin typeface="+mn-lt"/>
              </a:rPr>
            </a:br>
            <a:r>
              <a:rPr lang="ro-MO" sz="2400" dirty="0">
                <a:latin typeface="+mn-lt"/>
              </a:rPr>
              <a:t>- </a:t>
            </a:r>
            <a:r>
              <a:rPr lang="ro-RO" sz="2400" dirty="0">
                <a:latin typeface="+mn-lt"/>
              </a:rPr>
              <a:t>Calitatea serviciilor asigurate de medici cu experiență, utilaje și materiale de ultimă generație;</a:t>
            </a:r>
            <a:br>
              <a:rPr lang="en-US" sz="2400" dirty="0">
                <a:latin typeface="+mn-lt"/>
              </a:rPr>
            </a:br>
            <a:r>
              <a:rPr lang="ro-MO" sz="2400" dirty="0">
                <a:latin typeface="+mn-lt"/>
              </a:rPr>
              <a:t>- </a:t>
            </a:r>
            <a:r>
              <a:rPr lang="ro-RO" sz="2400" dirty="0">
                <a:latin typeface="+mn-lt"/>
              </a:rPr>
              <a:t>Condițiile în care se acordă serviciile; </a:t>
            </a:r>
            <a:br>
              <a:rPr lang="en-US" sz="2400" dirty="0">
                <a:latin typeface="+mn-lt"/>
              </a:rPr>
            </a:br>
            <a:r>
              <a:rPr lang="ro-MO" sz="2400" dirty="0">
                <a:latin typeface="+mn-lt"/>
              </a:rPr>
              <a:t>- </a:t>
            </a:r>
            <a:r>
              <a:rPr lang="ro-RO" sz="2400" dirty="0">
                <a:latin typeface="+mn-lt"/>
              </a:rPr>
              <a:t>Spectru larg al serviciilor prestate – investigare radiologică, tratare, extracție și </a:t>
            </a:r>
            <a:r>
              <a:rPr lang="ro-RO" sz="2400" dirty="0" err="1">
                <a:latin typeface="+mn-lt"/>
              </a:rPr>
              <a:t>protezare</a:t>
            </a:r>
            <a:r>
              <a:rPr lang="ro-RO" sz="2400" dirty="0">
                <a:latin typeface="+mn-lt"/>
              </a:rPr>
              <a:t>;</a:t>
            </a:r>
            <a:br>
              <a:rPr lang="en-US" sz="2400" dirty="0">
                <a:latin typeface="+mn-lt"/>
              </a:rPr>
            </a:br>
            <a:r>
              <a:rPr lang="ro-MO" sz="2400" dirty="0">
                <a:latin typeface="+mn-lt"/>
              </a:rPr>
              <a:t>- </a:t>
            </a:r>
            <a:r>
              <a:rPr lang="ro-RO" sz="2400" dirty="0">
                <a:latin typeface="+mn-lt"/>
              </a:rPr>
              <a:t>Servicii stomatologice pentru copii;</a:t>
            </a:r>
            <a:br>
              <a:rPr lang="en-US" sz="2400" dirty="0">
                <a:latin typeface="+mn-lt"/>
              </a:rPr>
            </a:br>
            <a:r>
              <a:rPr lang="ro-MO" sz="2400" dirty="0">
                <a:latin typeface="+mn-lt"/>
              </a:rPr>
              <a:t>- </a:t>
            </a:r>
            <a:r>
              <a:rPr lang="ro-RO" sz="2400" dirty="0">
                <a:latin typeface="+mn-lt"/>
              </a:rPr>
              <a:t>Flexibilitatea graficului de lucru cu </a:t>
            </a:r>
            <a:r>
              <a:rPr lang="ro-RO" sz="2400" dirty="0" err="1">
                <a:latin typeface="+mn-lt"/>
              </a:rPr>
              <a:t>clenții</a:t>
            </a:r>
            <a:r>
              <a:rPr lang="ro-RO" sz="2400" dirty="0">
                <a:latin typeface="+mn-lt"/>
              </a:rPr>
              <a:t>;</a:t>
            </a:r>
            <a:br>
              <a:rPr lang="en-US" sz="2400" dirty="0">
                <a:latin typeface="+mn-lt"/>
              </a:rPr>
            </a:br>
            <a:r>
              <a:rPr lang="ro-MO" sz="2400" dirty="0">
                <a:latin typeface="+mn-lt"/>
              </a:rPr>
              <a:t>- </a:t>
            </a:r>
            <a:r>
              <a:rPr lang="ro-RO" sz="2400" dirty="0">
                <a:latin typeface="+mn-lt"/>
              </a:rPr>
              <a:t>Prețuri accesibile pentru clienți cu venituri la nivel de media pe economie.</a:t>
            </a:r>
            <a:br>
              <a:rPr lang="en-US" sz="2400" dirty="0">
                <a:latin typeface="+mn-lt"/>
              </a:rPr>
            </a:br>
            <a:endParaRPr lang="ro-RO" sz="2400" dirty="0">
              <a:latin typeface="+mn-l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96900" y="450295"/>
            <a:ext cx="10972800" cy="469900"/>
          </a:xfrm>
        </p:spPr>
        <p:txBody>
          <a:bodyPr>
            <a:normAutofit/>
          </a:bodyPr>
          <a:lstStyle/>
          <a:p>
            <a:pPr lvl="1"/>
            <a:r>
              <a:rPr lang="ro-RO" sz="2200" b="1" dirty="0">
                <a:latin typeface="+mn-lt"/>
              </a:rPr>
              <a:t>Volumul vânzărilor planificate</a:t>
            </a:r>
            <a:endParaRPr lang="ro-RO" sz="2200" dirty="0">
              <a:latin typeface="+mn-lt"/>
            </a:endParaRPr>
          </a:p>
        </p:txBody>
      </p:sp>
      <p:graphicFrame>
        <p:nvGraphicFramePr>
          <p:cNvPr id="4" name="Таблица 3"/>
          <p:cNvGraphicFramePr>
            <a:graphicFrameLocks noGrp="1"/>
          </p:cNvGraphicFramePr>
          <p:nvPr>
            <p:extLst>
              <p:ext uri="{D42A27DB-BD31-4B8C-83A1-F6EECF244321}">
                <p14:modId xmlns:p14="http://schemas.microsoft.com/office/powerpoint/2010/main" val="1477550775"/>
              </p:ext>
            </p:extLst>
          </p:nvPr>
        </p:nvGraphicFramePr>
        <p:xfrm>
          <a:off x="419098" y="1515490"/>
          <a:ext cx="10947403" cy="4689849"/>
        </p:xfrm>
        <a:graphic>
          <a:graphicData uri="http://schemas.openxmlformats.org/drawingml/2006/table">
            <a:tbl>
              <a:tblPr/>
              <a:tblGrid>
                <a:gridCol w="1630464">
                  <a:extLst>
                    <a:ext uri="{9D8B030D-6E8A-4147-A177-3AD203B41FA5}">
                      <a16:colId xmlns:a16="http://schemas.microsoft.com/office/drawing/2014/main" val="20000"/>
                    </a:ext>
                  </a:extLst>
                </a:gridCol>
                <a:gridCol w="1075031">
                  <a:extLst>
                    <a:ext uri="{9D8B030D-6E8A-4147-A177-3AD203B41FA5}">
                      <a16:colId xmlns:a16="http://schemas.microsoft.com/office/drawing/2014/main" val="20001"/>
                    </a:ext>
                  </a:extLst>
                </a:gridCol>
                <a:gridCol w="985446">
                  <a:extLst>
                    <a:ext uri="{9D8B030D-6E8A-4147-A177-3AD203B41FA5}">
                      <a16:colId xmlns:a16="http://schemas.microsoft.com/office/drawing/2014/main" val="20002"/>
                    </a:ext>
                  </a:extLst>
                </a:gridCol>
                <a:gridCol w="1075031">
                  <a:extLst>
                    <a:ext uri="{9D8B030D-6E8A-4147-A177-3AD203B41FA5}">
                      <a16:colId xmlns:a16="http://schemas.microsoft.com/office/drawing/2014/main" val="20003"/>
                    </a:ext>
                  </a:extLst>
                </a:gridCol>
                <a:gridCol w="1075031">
                  <a:extLst>
                    <a:ext uri="{9D8B030D-6E8A-4147-A177-3AD203B41FA5}">
                      <a16:colId xmlns:a16="http://schemas.microsoft.com/office/drawing/2014/main" val="20004"/>
                    </a:ext>
                  </a:extLst>
                </a:gridCol>
                <a:gridCol w="985446">
                  <a:extLst>
                    <a:ext uri="{9D8B030D-6E8A-4147-A177-3AD203B41FA5}">
                      <a16:colId xmlns:a16="http://schemas.microsoft.com/office/drawing/2014/main" val="20005"/>
                    </a:ext>
                  </a:extLst>
                </a:gridCol>
                <a:gridCol w="1075031">
                  <a:extLst>
                    <a:ext uri="{9D8B030D-6E8A-4147-A177-3AD203B41FA5}">
                      <a16:colId xmlns:a16="http://schemas.microsoft.com/office/drawing/2014/main" val="20006"/>
                    </a:ext>
                  </a:extLst>
                </a:gridCol>
                <a:gridCol w="1075031">
                  <a:extLst>
                    <a:ext uri="{9D8B030D-6E8A-4147-A177-3AD203B41FA5}">
                      <a16:colId xmlns:a16="http://schemas.microsoft.com/office/drawing/2014/main" val="20007"/>
                    </a:ext>
                  </a:extLst>
                </a:gridCol>
                <a:gridCol w="985446">
                  <a:extLst>
                    <a:ext uri="{9D8B030D-6E8A-4147-A177-3AD203B41FA5}">
                      <a16:colId xmlns:a16="http://schemas.microsoft.com/office/drawing/2014/main" val="20008"/>
                    </a:ext>
                  </a:extLst>
                </a:gridCol>
                <a:gridCol w="985446">
                  <a:extLst>
                    <a:ext uri="{9D8B030D-6E8A-4147-A177-3AD203B41FA5}">
                      <a16:colId xmlns:a16="http://schemas.microsoft.com/office/drawing/2014/main" val="20009"/>
                    </a:ext>
                  </a:extLst>
                </a:gridCol>
              </a:tblGrid>
              <a:tr h="415648">
                <a:tc rowSpan="3">
                  <a:txBody>
                    <a:bodyPr/>
                    <a:lstStyle/>
                    <a:p>
                      <a:pPr marL="0" marR="45720">
                        <a:lnSpc>
                          <a:spcPct val="115000"/>
                        </a:lnSpc>
                        <a:spcBef>
                          <a:spcPts val="0"/>
                        </a:spcBef>
                        <a:spcAft>
                          <a:spcPts val="0"/>
                        </a:spcAft>
                      </a:pPr>
                      <a:r>
                        <a:rPr lang="ro-RO" sz="1600" dirty="0">
                          <a:latin typeface="Times New Roman"/>
                          <a:ea typeface="Times New Roman"/>
                          <a:cs typeface="Times New Roman"/>
                        </a:rPr>
                        <a:t>Venituri din </a:t>
                      </a:r>
                      <a:r>
                        <a:rPr lang="ro-RO" sz="1600" dirty="0" err="1">
                          <a:latin typeface="Times New Roman"/>
                          <a:ea typeface="Times New Roman"/>
                          <a:cs typeface="Times New Roman"/>
                        </a:rPr>
                        <a:t>vînzări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gridSpan="3">
                  <a:txBody>
                    <a:bodyPr/>
                    <a:lstStyle/>
                    <a:p>
                      <a:pPr marL="0" marR="171450">
                        <a:lnSpc>
                          <a:spcPct val="115000"/>
                        </a:lnSpc>
                        <a:spcBef>
                          <a:spcPts val="0"/>
                        </a:spcBef>
                        <a:spcAft>
                          <a:spcPts val="0"/>
                        </a:spcAft>
                      </a:pPr>
                      <a:r>
                        <a:rPr lang="ro-RO" sz="1600" b="1">
                          <a:latin typeface="Times New Roman"/>
                          <a:ea typeface="Times New Roman"/>
                          <a:cs typeface="Times New Roman"/>
                        </a:rPr>
                        <a:t>2019</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hMerge="1">
                  <a:txBody>
                    <a:bodyPr/>
                    <a:lstStyle/>
                    <a:p>
                      <a:endParaRPr lang="ro-RO"/>
                    </a:p>
                  </a:txBody>
                  <a:tcPr/>
                </a:tc>
                <a:tc hMerge="1">
                  <a:txBody>
                    <a:bodyPr/>
                    <a:lstStyle/>
                    <a:p>
                      <a:endParaRPr lang="ro-RO"/>
                    </a:p>
                  </a:txBody>
                  <a:tcPr/>
                </a:tc>
                <a:tc gridSpan="3">
                  <a:txBody>
                    <a:bodyPr/>
                    <a:lstStyle/>
                    <a:p>
                      <a:pPr marL="0" marR="171450">
                        <a:lnSpc>
                          <a:spcPct val="115000"/>
                        </a:lnSpc>
                        <a:spcBef>
                          <a:spcPts val="0"/>
                        </a:spcBef>
                        <a:spcAft>
                          <a:spcPts val="0"/>
                        </a:spcAft>
                      </a:pPr>
                      <a:r>
                        <a:rPr lang="ro-RO" sz="1600" b="1" dirty="0">
                          <a:latin typeface="Times New Roman"/>
                          <a:ea typeface="Times New Roman"/>
                          <a:cs typeface="Times New Roman"/>
                        </a:rPr>
                        <a:t>2020</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hMerge="1">
                  <a:txBody>
                    <a:bodyPr/>
                    <a:lstStyle/>
                    <a:p>
                      <a:endParaRPr lang="ro-RO"/>
                    </a:p>
                  </a:txBody>
                  <a:tcPr/>
                </a:tc>
                <a:tc hMerge="1">
                  <a:txBody>
                    <a:bodyPr/>
                    <a:lstStyle/>
                    <a:p>
                      <a:endParaRPr lang="ro-RO"/>
                    </a:p>
                  </a:txBody>
                  <a:tcPr/>
                </a:tc>
                <a:tc gridSpan="3">
                  <a:txBody>
                    <a:bodyPr/>
                    <a:lstStyle/>
                    <a:p>
                      <a:pPr marL="0" marR="171450">
                        <a:lnSpc>
                          <a:spcPct val="115000"/>
                        </a:lnSpc>
                        <a:spcBef>
                          <a:spcPts val="0"/>
                        </a:spcBef>
                        <a:spcAft>
                          <a:spcPts val="0"/>
                        </a:spcAft>
                      </a:pPr>
                      <a:r>
                        <a:rPr lang="ro-RO" sz="1600" b="1">
                          <a:latin typeface="Times New Roman"/>
                          <a:ea typeface="Times New Roman"/>
                          <a:cs typeface="Times New Roman"/>
                        </a:rPr>
                        <a:t>2021</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hMerge="1">
                  <a:txBody>
                    <a:bodyPr/>
                    <a:lstStyle/>
                    <a:p>
                      <a:endParaRPr lang="ro-RO"/>
                    </a:p>
                  </a:txBody>
                  <a:tcPr/>
                </a:tc>
                <a:tc hMerge="1">
                  <a:txBody>
                    <a:bodyPr/>
                    <a:lstStyle/>
                    <a:p>
                      <a:endParaRPr lang="ro-RO"/>
                    </a:p>
                  </a:txBody>
                  <a:tcPr/>
                </a:tc>
                <a:extLst>
                  <a:ext uri="{0D108BD9-81ED-4DB2-BD59-A6C34878D82A}">
                    <a16:rowId xmlns:a16="http://schemas.microsoft.com/office/drawing/2014/main" val="10000"/>
                  </a:ext>
                </a:extLst>
              </a:tr>
              <a:tr h="415648">
                <a:tc vMerge="1">
                  <a:txBody>
                    <a:bodyPr/>
                    <a:lstStyle/>
                    <a:p>
                      <a:endParaRPr lang="ro-RO"/>
                    </a:p>
                  </a:txBody>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Cantitate</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Perioada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Suma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Cantitate</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Perioada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Suma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Cantitate</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tabLst>
                          <a:tab pos="548640" algn="l"/>
                        </a:tabLst>
                      </a:pPr>
                      <a:r>
                        <a:rPr lang="ro-RO" sz="1600" dirty="0">
                          <a:latin typeface="Times New Roman"/>
                          <a:ea typeface="Times New Roman"/>
                          <a:cs typeface="Times New Roman"/>
                        </a:rPr>
                        <a:t>Perioada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tabLst>
                          <a:tab pos="548640" algn="l"/>
                        </a:tabLst>
                      </a:pPr>
                      <a:r>
                        <a:rPr lang="ro-RO" sz="1600" dirty="0">
                          <a:latin typeface="Times New Roman"/>
                          <a:ea typeface="Times New Roman"/>
                          <a:cs typeface="Times New Roman"/>
                        </a:rPr>
                        <a:t>Suma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1"/>
                  </a:ext>
                </a:extLst>
              </a:tr>
              <a:tr h="530161">
                <a:tc vMerge="1">
                  <a:txBody>
                    <a:bodyPr/>
                    <a:lstStyle/>
                    <a:p>
                      <a:endParaRPr lang="ro-RO"/>
                    </a:p>
                  </a:txBody>
                  <a:tcPr/>
                </a:tc>
                <a:tc>
                  <a:txBody>
                    <a:bodyPr/>
                    <a:lstStyle/>
                    <a:p>
                      <a:pPr marL="0" marR="0" algn="ctr">
                        <a:lnSpc>
                          <a:spcPct val="115000"/>
                        </a:lnSpc>
                        <a:spcBef>
                          <a:spcPts val="0"/>
                        </a:spcBef>
                        <a:spcAft>
                          <a:spcPts val="0"/>
                        </a:spcAft>
                      </a:pPr>
                      <a:r>
                        <a:rPr lang="ru-RU" sz="1600" dirty="0">
                          <a:latin typeface="Times New Roman"/>
                          <a:ea typeface="Times New Roman"/>
                          <a:cs typeface="Times New Roman"/>
                        </a:rPr>
                        <a:t>№ </a:t>
                      </a:r>
                      <a:endParaRPr lang="ro-MO" sz="1600" dirty="0">
                        <a:latin typeface="Times New Roman"/>
                        <a:ea typeface="Times New Roman"/>
                        <a:cs typeface="Times New Roman"/>
                      </a:endParaRPr>
                    </a:p>
                    <a:p>
                      <a:pPr marL="0" marR="0" algn="ctr">
                        <a:lnSpc>
                          <a:spcPct val="115000"/>
                        </a:lnSpc>
                        <a:spcBef>
                          <a:spcPts val="0"/>
                        </a:spcBef>
                        <a:spcAft>
                          <a:spcPts val="0"/>
                        </a:spcAft>
                      </a:pPr>
                      <a:r>
                        <a:rPr lang="ro-RO" sz="1600" dirty="0">
                          <a:latin typeface="Times New Roman"/>
                          <a:ea typeface="Times New Roman"/>
                          <a:cs typeface="Times New Roman"/>
                        </a:rPr>
                        <a:t>pacienți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Luna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Lei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tabLst>
                          <a:tab pos="543560" algn="l"/>
                        </a:tabLst>
                      </a:pPr>
                      <a:r>
                        <a:rPr lang="ro-MO" sz="1600" dirty="0">
                          <a:latin typeface="Times New Roman"/>
                          <a:ea typeface="Times New Roman"/>
                          <a:cs typeface="Times New Roman"/>
                        </a:rPr>
                        <a:t>  </a:t>
                      </a:r>
                      <a:r>
                        <a:rPr lang="ru-RU" sz="1600" dirty="0">
                          <a:latin typeface="Times New Roman"/>
                          <a:ea typeface="Times New Roman"/>
                          <a:cs typeface="Times New Roman"/>
                        </a:rPr>
                        <a:t>№ </a:t>
                      </a:r>
                      <a:r>
                        <a:rPr lang="ro-RO" sz="1600" dirty="0">
                          <a:latin typeface="Times New Roman"/>
                          <a:ea typeface="Times New Roman"/>
                          <a:cs typeface="Times New Roman"/>
                        </a:rPr>
                        <a:t>pacienți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dirty="0">
                          <a:latin typeface="Times New Roman"/>
                          <a:ea typeface="Times New Roman"/>
                          <a:cs typeface="Times New Roman"/>
                        </a:rPr>
                        <a:t>Luna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dirty="0">
                          <a:latin typeface="Times New Roman"/>
                          <a:ea typeface="Times New Roman"/>
                          <a:cs typeface="Times New Roman"/>
                        </a:rPr>
                        <a:t>Lei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tabLst>
                          <a:tab pos="548640" algn="l"/>
                        </a:tabLst>
                      </a:pPr>
                      <a:r>
                        <a:rPr lang="ru-RU" sz="1600" dirty="0">
                          <a:latin typeface="Times New Roman"/>
                          <a:ea typeface="Times New Roman"/>
                          <a:cs typeface="Times New Roman"/>
                        </a:rPr>
                        <a:t>№ </a:t>
                      </a:r>
                      <a:endParaRPr lang="ro-MO" sz="1600" dirty="0">
                        <a:latin typeface="Times New Roman"/>
                        <a:ea typeface="Times New Roman"/>
                        <a:cs typeface="Times New Roman"/>
                      </a:endParaRPr>
                    </a:p>
                    <a:p>
                      <a:pPr marL="0" marR="0" algn="ctr">
                        <a:lnSpc>
                          <a:spcPct val="115000"/>
                        </a:lnSpc>
                        <a:spcBef>
                          <a:spcPts val="0"/>
                        </a:spcBef>
                        <a:spcAft>
                          <a:spcPts val="0"/>
                        </a:spcAft>
                        <a:tabLst>
                          <a:tab pos="548640" algn="l"/>
                        </a:tabLst>
                      </a:pPr>
                      <a:r>
                        <a:rPr lang="ro-RO" sz="1600" dirty="0">
                          <a:latin typeface="Times New Roman"/>
                          <a:ea typeface="Times New Roman"/>
                          <a:cs typeface="Times New Roman"/>
                        </a:rPr>
                        <a:t>pacienți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dirty="0">
                          <a:latin typeface="Times New Roman"/>
                          <a:ea typeface="Times New Roman"/>
                          <a:cs typeface="Times New Roman"/>
                        </a:rPr>
                        <a:t>Luna</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dirty="0">
                          <a:latin typeface="Times New Roman"/>
                          <a:ea typeface="Times New Roman"/>
                          <a:cs typeface="Times New Roman"/>
                        </a:rPr>
                        <a:t>Lei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415648">
                <a:tc>
                  <a:txBody>
                    <a:bodyPr/>
                    <a:lstStyle/>
                    <a:p>
                      <a:pPr marL="0" marR="45720">
                        <a:lnSpc>
                          <a:spcPct val="115000"/>
                        </a:lnSpc>
                        <a:spcBef>
                          <a:spcPts val="0"/>
                        </a:spcBef>
                        <a:spcAft>
                          <a:spcPts val="0"/>
                        </a:spcAft>
                      </a:pPr>
                      <a:r>
                        <a:rPr lang="ro-RO" sz="1600" b="1" i="1">
                          <a:latin typeface="Times New Roman"/>
                          <a:ea typeface="Times New Roman"/>
                          <a:cs typeface="Times New Roman"/>
                        </a:rPr>
                        <a:t>Plombare maturi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dirty="0">
                          <a:latin typeface="Times New Roman"/>
                          <a:ea typeface="Times New Roman"/>
                          <a:cs typeface="Times New Roman"/>
                        </a:rPr>
                        <a:t>407</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a:latin typeface="Times New Roman"/>
                          <a:ea typeface="Times New Roman"/>
                          <a:cs typeface="Times New Roman"/>
                        </a:rPr>
                        <a:t>II-XII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a:latin typeface="Times New Roman"/>
                          <a:ea typeface="Times New Roman"/>
                          <a:cs typeface="Times New Roman"/>
                        </a:rPr>
                        <a:t>162 800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448</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179 080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492</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196 988</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544906">
                <a:tc>
                  <a:txBody>
                    <a:bodyPr/>
                    <a:lstStyle/>
                    <a:p>
                      <a:pPr marL="0" marR="45720">
                        <a:lnSpc>
                          <a:spcPct val="115000"/>
                        </a:lnSpc>
                        <a:spcBef>
                          <a:spcPts val="0"/>
                        </a:spcBef>
                        <a:spcAft>
                          <a:spcPts val="0"/>
                        </a:spcAft>
                      </a:pPr>
                      <a:r>
                        <a:rPr lang="ro-RO" sz="1600" b="1" i="1">
                          <a:latin typeface="Times New Roman"/>
                          <a:ea typeface="Times New Roman"/>
                          <a:cs typeface="Times New Roman"/>
                        </a:rPr>
                        <a:t>Tratament pe canal</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dirty="0">
                          <a:latin typeface="Times New Roman"/>
                          <a:ea typeface="Times New Roman"/>
                          <a:cs typeface="Times New Roman"/>
                        </a:rPr>
                        <a:t>198</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II-XII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a:latin typeface="Times New Roman"/>
                          <a:ea typeface="Times New Roman"/>
                          <a:cs typeface="Times New Roman"/>
                        </a:rPr>
                        <a:t>69 300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218</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76 230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240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83 853</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415648">
                <a:tc>
                  <a:txBody>
                    <a:bodyPr/>
                    <a:lstStyle/>
                    <a:p>
                      <a:pPr marL="0" marR="171450">
                        <a:lnSpc>
                          <a:spcPct val="115000"/>
                        </a:lnSpc>
                        <a:spcBef>
                          <a:spcPts val="0"/>
                        </a:spcBef>
                        <a:spcAft>
                          <a:spcPts val="0"/>
                        </a:spcAft>
                      </a:pPr>
                      <a:r>
                        <a:rPr lang="ro-RO" sz="1600" b="1" i="1">
                          <a:latin typeface="Times New Roman"/>
                          <a:ea typeface="Times New Roman"/>
                          <a:cs typeface="Times New Roman"/>
                        </a:rPr>
                        <a:t>Extracții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286</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II-XII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a:latin typeface="Times New Roman"/>
                          <a:ea typeface="Times New Roman"/>
                          <a:cs typeface="Times New Roman"/>
                        </a:rPr>
                        <a:t>100 100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315</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110 110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346</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121 121</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415648">
                <a:tc>
                  <a:txBody>
                    <a:bodyPr/>
                    <a:lstStyle/>
                    <a:p>
                      <a:pPr marL="0" marR="171450">
                        <a:lnSpc>
                          <a:spcPct val="115000"/>
                        </a:lnSpc>
                        <a:spcBef>
                          <a:spcPts val="0"/>
                        </a:spcBef>
                        <a:spcAft>
                          <a:spcPts val="0"/>
                        </a:spcAft>
                      </a:pPr>
                      <a:r>
                        <a:rPr lang="ro-RO" sz="1600" b="1" i="1">
                          <a:latin typeface="Times New Roman"/>
                          <a:ea typeface="Times New Roman"/>
                          <a:cs typeface="Times New Roman"/>
                        </a:rPr>
                        <a:t>Detar traj</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154</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II-XII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61 600</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170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67 760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186</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74 536</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415648">
                <a:tc>
                  <a:txBody>
                    <a:bodyPr/>
                    <a:lstStyle/>
                    <a:p>
                      <a:pPr marL="0" marR="171450">
                        <a:lnSpc>
                          <a:spcPct val="115000"/>
                        </a:lnSpc>
                        <a:spcBef>
                          <a:spcPts val="0"/>
                        </a:spcBef>
                        <a:spcAft>
                          <a:spcPts val="0"/>
                        </a:spcAft>
                      </a:pPr>
                      <a:r>
                        <a:rPr lang="ro-RO" sz="1600" b="1" i="1">
                          <a:latin typeface="Times New Roman"/>
                          <a:ea typeface="Times New Roman"/>
                          <a:cs typeface="Times New Roman"/>
                        </a:rPr>
                        <a:t>Protezare</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286</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a:latin typeface="Times New Roman"/>
                          <a:ea typeface="Times New Roman"/>
                          <a:cs typeface="Times New Roman"/>
                        </a:rPr>
                        <a:t>II-XII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dirty="0">
                          <a:latin typeface="Times New Roman"/>
                          <a:ea typeface="Times New Roman"/>
                          <a:cs typeface="Times New Roman"/>
                        </a:rPr>
                        <a:t>343 200</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315</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37 7520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346</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415 272</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415648">
                <a:tc>
                  <a:txBody>
                    <a:bodyPr/>
                    <a:lstStyle/>
                    <a:p>
                      <a:pPr marL="0" marR="171450">
                        <a:lnSpc>
                          <a:spcPct val="115000"/>
                        </a:lnSpc>
                        <a:spcBef>
                          <a:spcPts val="0"/>
                        </a:spcBef>
                        <a:spcAft>
                          <a:spcPts val="0"/>
                        </a:spcAft>
                      </a:pPr>
                      <a:r>
                        <a:rPr lang="ro-RO" sz="1600" b="1" i="1">
                          <a:latin typeface="Times New Roman"/>
                          <a:ea typeface="Times New Roman"/>
                          <a:cs typeface="Times New Roman"/>
                        </a:rPr>
                        <a:t>Plombare copii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198</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a:latin typeface="Times New Roman"/>
                          <a:ea typeface="Times New Roman"/>
                          <a:cs typeface="Times New Roman"/>
                        </a:rPr>
                        <a:t>II-XII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0" algn="ctr">
                        <a:lnSpc>
                          <a:spcPct val="115000"/>
                        </a:lnSpc>
                        <a:spcBef>
                          <a:spcPts val="0"/>
                        </a:spcBef>
                        <a:spcAft>
                          <a:spcPts val="0"/>
                        </a:spcAft>
                      </a:pPr>
                      <a:r>
                        <a:rPr lang="ro-RO" sz="1600">
                          <a:latin typeface="Times New Roman"/>
                          <a:ea typeface="Times New Roman"/>
                          <a:cs typeface="Times New Roman"/>
                        </a:rPr>
                        <a:t>49 500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218</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dirty="0">
                          <a:latin typeface="Times New Roman"/>
                          <a:ea typeface="Times New Roman"/>
                          <a:cs typeface="Times New Roman"/>
                        </a:rPr>
                        <a:t>I-XII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dirty="0">
                          <a:latin typeface="Times New Roman"/>
                          <a:ea typeface="Times New Roman"/>
                          <a:cs typeface="Times New Roman"/>
                        </a:rPr>
                        <a:t>54 450</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600">
                          <a:latin typeface="Times New Roman"/>
                          <a:ea typeface="Times New Roman"/>
                          <a:cs typeface="Times New Roman"/>
                        </a:rPr>
                        <a:t>240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pPr>
                      <a:r>
                        <a:rPr lang="ro-RO" sz="1600">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tc>
                  <a:txBody>
                    <a:bodyPr/>
                    <a:lstStyle/>
                    <a:p>
                      <a:pPr marL="0" marR="45720" algn="ctr">
                        <a:lnSpc>
                          <a:spcPct val="115000"/>
                        </a:lnSpc>
                        <a:spcBef>
                          <a:spcPts val="0"/>
                        </a:spcBef>
                        <a:spcAft>
                          <a:spcPts val="0"/>
                        </a:spcAft>
                        <a:tabLst>
                          <a:tab pos="520065" algn="l"/>
                        </a:tabLst>
                      </a:pPr>
                      <a:r>
                        <a:rPr lang="ro-RO" sz="1600">
                          <a:latin typeface="Times New Roman"/>
                          <a:ea typeface="Times New Roman"/>
                          <a:cs typeface="Times New Roman"/>
                        </a:rPr>
                        <a:t>59 895</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689001">
                <a:tc>
                  <a:txBody>
                    <a:bodyPr/>
                    <a:lstStyle/>
                    <a:p>
                      <a:pPr marL="0" marR="171450">
                        <a:lnSpc>
                          <a:spcPct val="115000"/>
                        </a:lnSpc>
                        <a:spcBef>
                          <a:spcPts val="0"/>
                        </a:spcBef>
                        <a:spcAft>
                          <a:spcPts val="0"/>
                        </a:spcAft>
                      </a:pPr>
                      <a:r>
                        <a:rPr lang="ro-RO" sz="1600" b="1" dirty="0">
                          <a:latin typeface="Times New Roman"/>
                          <a:ea typeface="Times New Roman"/>
                          <a:cs typeface="Times New Roman"/>
                        </a:rPr>
                        <a:t>Total vânzări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b="1">
                          <a:latin typeface="Times New Roman"/>
                          <a:ea typeface="Times New Roman"/>
                          <a:cs typeface="Times New Roman"/>
                        </a:rPr>
                        <a:t>1529</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tabLst>
                          <a:tab pos="681355" algn="l"/>
                        </a:tabLst>
                      </a:pPr>
                      <a:r>
                        <a:rPr lang="ro-RO" sz="1600" b="1">
                          <a:latin typeface="Times New Roman"/>
                          <a:ea typeface="Times New Roman"/>
                          <a:cs typeface="Times New Roman"/>
                        </a:rPr>
                        <a:t>II-XII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tabLst>
                          <a:tab pos="681355" algn="l"/>
                        </a:tabLst>
                      </a:pPr>
                      <a:r>
                        <a:rPr lang="ro-RO" sz="1600" b="1">
                          <a:latin typeface="Times New Roman"/>
                          <a:ea typeface="Times New Roman"/>
                          <a:cs typeface="Times New Roman"/>
                        </a:rPr>
                        <a:t>786 500</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45720" algn="ctr">
                        <a:lnSpc>
                          <a:spcPct val="115000"/>
                        </a:lnSpc>
                        <a:spcBef>
                          <a:spcPts val="0"/>
                        </a:spcBef>
                        <a:spcAft>
                          <a:spcPts val="0"/>
                        </a:spcAft>
                        <a:tabLst>
                          <a:tab pos="681355" algn="l"/>
                        </a:tabLst>
                      </a:pPr>
                      <a:r>
                        <a:rPr lang="ro-RO" sz="1600" b="1">
                          <a:latin typeface="Times New Roman"/>
                          <a:ea typeface="Times New Roman"/>
                          <a:cs typeface="Times New Roman"/>
                        </a:rPr>
                        <a:t>1682</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45720" algn="ctr">
                        <a:lnSpc>
                          <a:spcPct val="115000"/>
                        </a:lnSpc>
                        <a:spcBef>
                          <a:spcPts val="0"/>
                        </a:spcBef>
                        <a:spcAft>
                          <a:spcPts val="0"/>
                        </a:spcAft>
                        <a:tabLst>
                          <a:tab pos="681355" algn="l"/>
                        </a:tabLst>
                      </a:pPr>
                      <a:r>
                        <a:rPr lang="ro-RO" sz="1600" b="1">
                          <a:latin typeface="Times New Roman"/>
                          <a:ea typeface="Times New Roman"/>
                          <a:cs typeface="Times New Roman"/>
                        </a:rPr>
                        <a:t>I-XII</a:t>
                      </a:r>
                      <a:endParaRPr lang="en-US" sz="160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45720" algn="ctr">
                        <a:lnSpc>
                          <a:spcPct val="115000"/>
                        </a:lnSpc>
                        <a:spcBef>
                          <a:spcPts val="0"/>
                        </a:spcBef>
                        <a:spcAft>
                          <a:spcPts val="0"/>
                        </a:spcAft>
                        <a:tabLst>
                          <a:tab pos="681355" algn="l"/>
                        </a:tabLst>
                      </a:pPr>
                      <a:r>
                        <a:rPr lang="ro-RO" sz="1600" b="1" dirty="0">
                          <a:latin typeface="Times New Roman"/>
                          <a:ea typeface="Times New Roman"/>
                          <a:cs typeface="Times New Roman"/>
                        </a:rPr>
                        <a:t>865 150</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171450" algn="ctr">
                        <a:lnSpc>
                          <a:spcPct val="115000"/>
                        </a:lnSpc>
                        <a:spcBef>
                          <a:spcPts val="0"/>
                        </a:spcBef>
                        <a:spcAft>
                          <a:spcPts val="0"/>
                        </a:spcAft>
                      </a:pPr>
                      <a:r>
                        <a:rPr lang="ro-RO" sz="1600" b="1" dirty="0">
                          <a:latin typeface="Times New Roman"/>
                          <a:ea typeface="Times New Roman"/>
                          <a:cs typeface="Times New Roman"/>
                        </a:rPr>
                        <a:t>1850</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45720" algn="ctr">
                        <a:lnSpc>
                          <a:spcPct val="115000"/>
                        </a:lnSpc>
                        <a:spcBef>
                          <a:spcPts val="0"/>
                        </a:spcBef>
                        <a:spcAft>
                          <a:spcPts val="0"/>
                        </a:spcAft>
                        <a:tabLst>
                          <a:tab pos="681355" algn="l"/>
                        </a:tabLst>
                      </a:pPr>
                      <a:r>
                        <a:rPr lang="ro-RO" sz="1600" b="1" dirty="0">
                          <a:latin typeface="Times New Roman"/>
                          <a:ea typeface="Times New Roman"/>
                          <a:cs typeface="Times New Roman"/>
                        </a:rPr>
                        <a:t>I-XII</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tc>
                  <a:txBody>
                    <a:bodyPr/>
                    <a:lstStyle/>
                    <a:p>
                      <a:pPr marL="0" marR="45720" algn="ctr">
                        <a:lnSpc>
                          <a:spcPct val="115000"/>
                        </a:lnSpc>
                        <a:spcBef>
                          <a:spcPts val="0"/>
                        </a:spcBef>
                        <a:spcAft>
                          <a:spcPts val="0"/>
                        </a:spcAft>
                        <a:tabLst>
                          <a:tab pos="681355" algn="l"/>
                        </a:tabLst>
                      </a:pPr>
                      <a:r>
                        <a:rPr lang="ro-RO" sz="1600" b="1" dirty="0">
                          <a:latin typeface="Times New Roman"/>
                          <a:ea typeface="Times New Roman"/>
                          <a:cs typeface="Times New Roman"/>
                        </a:rPr>
                        <a:t>95 1665</a:t>
                      </a:r>
                      <a:endParaRPr lang="en-US" sz="1600" dirty="0">
                        <a:latin typeface="Garamond"/>
                        <a:ea typeface="Times New Roman"/>
                        <a:cs typeface="Times New Roman"/>
                      </a:endParaRPr>
                    </a:p>
                  </a:txBody>
                  <a:tcPr marL="68580" marR="68580"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28575" cap="flat" cmpd="dbl"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9"/>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385067"/>
            <a:ext cx="10972800" cy="4508500"/>
          </a:xfrm>
          <a:solidFill>
            <a:schemeClr val="accent4">
              <a:lumMod val="20000"/>
              <a:lumOff val="80000"/>
            </a:schemeClr>
          </a:solidFill>
        </p:spPr>
        <p:txBody>
          <a:bodyPr>
            <a:normAutofit fontScale="90000"/>
          </a:bodyPr>
          <a:lstStyle/>
          <a:p>
            <a:pPr lvl="1"/>
            <a:r>
              <a:rPr lang="ro-RO" sz="2000" b="1" dirty="0"/>
              <a:t> Metode de promovare utilizate</a:t>
            </a:r>
            <a:br>
              <a:rPr lang="ro-RO" sz="2000" b="1" dirty="0"/>
            </a:br>
            <a:br>
              <a:rPr lang="en-US" sz="1200" dirty="0"/>
            </a:br>
            <a:r>
              <a:rPr lang="ro-MO" sz="2400" dirty="0">
                <a:latin typeface="+mn-lt"/>
              </a:rPr>
              <a:t>Dat fiind faptul, că medicii care vor fi angajați în cabinetul stomatologic activează deja în acest domeniu mai mult de 8 ani pe piață, promovarea serviciilor prestate va fi efectuată în primul rând de clienții fideli acestor medici. Totodată vor fi folosite flaiere care se vor distribuie periodic în cutiile poștale și în locuri aglomerate direct potențialilor clienți. </a:t>
            </a:r>
            <a:br>
              <a:rPr lang="ro-MD" sz="2400" dirty="0">
                <a:latin typeface="+mn-lt"/>
              </a:rPr>
            </a:br>
            <a:br>
              <a:rPr lang="en-US" sz="2400" dirty="0">
                <a:latin typeface="+mn-lt"/>
              </a:rPr>
            </a:br>
            <a:r>
              <a:rPr lang="ro-MO" sz="2400" dirty="0">
                <a:latin typeface="+mn-lt"/>
              </a:rPr>
              <a:t>Deasemenia vor fi folosite pentru promovare și rețelele de socializare </a:t>
            </a:r>
            <a:r>
              <a:rPr lang="ro-MO" sz="2400" dirty="0" err="1">
                <a:latin typeface="+mn-lt"/>
              </a:rPr>
              <a:t>Facebook</a:t>
            </a:r>
            <a:r>
              <a:rPr lang="ro-MO" sz="2400" dirty="0">
                <a:latin typeface="+mn-lt"/>
              </a:rPr>
              <a:t> și </a:t>
            </a:r>
            <a:r>
              <a:rPr lang="ro-MO" sz="2400" dirty="0" err="1">
                <a:latin typeface="+mn-lt"/>
              </a:rPr>
              <a:t>Odnoklasniki</a:t>
            </a:r>
            <a:r>
              <a:rPr lang="ro-MO" sz="2400" dirty="0">
                <a:latin typeface="+mn-lt"/>
              </a:rPr>
              <a:t>. Pe aceste rețele periodic vor fi plasate noutăți privind tehnologiile avansate din domeniul stomatologic, precum și comentariile clienților despre calitatea serviciilor prestate de </a:t>
            </a:r>
            <a:r>
              <a:rPr lang="ro-RO" sz="2400" dirty="0">
                <a:latin typeface="+mn-lt"/>
              </a:rPr>
              <a:t>cabinetul </a:t>
            </a:r>
            <a:r>
              <a:rPr lang="en-US" sz="2400" dirty="0">
                <a:latin typeface="+mn-lt"/>
              </a:rPr>
              <a:t>”DENTINOVA LUX”</a:t>
            </a:r>
            <a:r>
              <a:rPr lang="en-US" sz="2400" b="1" dirty="0">
                <a:latin typeface="+mn-lt"/>
              </a:rPr>
              <a:t>.</a:t>
            </a:r>
            <a:r>
              <a:rPr lang="ro-MO" sz="2400" dirty="0">
                <a:latin typeface="+mn-lt"/>
              </a:rPr>
              <a:t> </a:t>
            </a:r>
            <a:br>
              <a:rPr lang="ro-MD" sz="2400" dirty="0">
                <a:latin typeface="+mn-lt"/>
              </a:rPr>
            </a:br>
            <a:br>
              <a:rPr lang="ro-MD" sz="2400" dirty="0">
                <a:latin typeface="+mn-lt"/>
              </a:rPr>
            </a:br>
            <a:r>
              <a:rPr lang="ro-MO" sz="2400" dirty="0">
                <a:latin typeface="+mn-lt"/>
              </a:rPr>
              <a:t>Copiilor vor fi oferite diferite diplome și cadouri pentru: ”Prima vizită la stomatolog”, ”Primul dinte extras” etc. </a:t>
            </a:r>
            <a:br>
              <a:rPr lang="en-US" sz="2400" dirty="0">
                <a:latin typeface="+mn-lt"/>
              </a:rPr>
            </a:br>
            <a:endParaRPr lang="ro-RO" sz="2400" dirty="0">
              <a:latin typeface="+mn-lt"/>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100" y="96297"/>
            <a:ext cx="11658600" cy="6007100"/>
          </a:xfrm>
          <a:solidFill>
            <a:schemeClr val="accent4">
              <a:lumMod val="20000"/>
              <a:lumOff val="80000"/>
            </a:schemeClr>
          </a:solidFill>
        </p:spPr>
        <p:txBody>
          <a:bodyPr>
            <a:normAutofit fontScale="90000"/>
          </a:bodyPr>
          <a:lstStyle/>
          <a:p>
            <a:pPr lvl="0"/>
            <a:r>
              <a:rPr lang="ro-RO" sz="2000" b="1" dirty="0">
                <a:latin typeface="+mn-lt"/>
              </a:rPr>
              <a:t>PROCESUL DE PRODUCȚIE</a:t>
            </a:r>
            <a:br>
              <a:rPr lang="ro-RO" sz="2000" b="1" dirty="0">
                <a:latin typeface="+mn-lt"/>
              </a:rPr>
            </a:br>
            <a:br>
              <a:rPr lang="en-US" sz="2000" dirty="0"/>
            </a:br>
            <a:r>
              <a:rPr lang="ro-MO" sz="2000" dirty="0">
                <a:latin typeface="+mn-lt"/>
              </a:rPr>
              <a:t>Serviciile stomatologice vor fi prestate într-un spațiu cu suprafața de 82 m.p., proprietatea privată a fondatorului.</a:t>
            </a:r>
            <a:br>
              <a:rPr lang="ro-MD" sz="2000" dirty="0">
                <a:latin typeface="+mn-lt"/>
              </a:rPr>
            </a:br>
            <a:br>
              <a:rPr lang="ro-MD" sz="2000" dirty="0">
                <a:latin typeface="+mn-lt"/>
              </a:rPr>
            </a:br>
            <a:r>
              <a:rPr lang="ro-MO" sz="2000" dirty="0">
                <a:latin typeface="+mn-lt"/>
              </a:rPr>
              <a:t> În acest spațiu vor fi amenajate două cabinete pentru medicii stomatologi, un cabinet radiologic pentru investigații dentare, o sală pentru sterilizare a utilajului stomatologic, birou pentru personal și o sală de așteptare pentru pacienți. </a:t>
            </a:r>
            <a:br>
              <a:rPr lang="en-US" sz="2000" dirty="0">
                <a:latin typeface="+mn-lt"/>
              </a:rPr>
            </a:br>
            <a:r>
              <a:rPr lang="ro-MO" sz="2000" dirty="0">
                <a:latin typeface="+mn-lt"/>
              </a:rPr>
              <a:t>Programarea clienților este efectuată de către administrator care va dispune de loc amenajat la intrare în sala de așteptare a cabinetului stomatologic. Pe lângă locul destinat administratorului, sala de așteptare va fi dotată cu TV, canapea și fotolii pentru 5 - 6 persoane.</a:t>
            </a:r>
            <a:br>
              <a:rPr lang="ro-MD" sz="2000" dirty="0">
                <a:latin typeface="+mn-lt"/>
              </a:rPr>
            </a:br>
            <a:br>
              <a:rPr lang="en-US" sz="2000" dirty="0">
                <a:latin typeface="+mn-lt"/>
              </a:rPr>
            </a:br>
            <a:r>
              <a:rPr lang="ro-MO" sz="2000" dirty="0">
                <a:latin typeface="+mn-lt"/>
              </a:rPr>
              <a:t>La sosirea clientului acesta este preluat de administratorul salonului care identifică doleanțele clientului după care îl direcționează la specialistul corespunzător pentru a i se acorda serviciul solicitat. </a:t>
            </a:r>
            <a:br>
              <a:rPr lang="en-US" sz="2000" dirty="0">
                <a:latin typeface="+mn-lt"/>
              </a:rPr>
            </a:br>
            <a:r>
              <a:rPr lang="ro-MO" sz="2000" dirty="0">
                <a:latin typeface="+mn-lt"/>
              </a:rPr>
              <a:t>Serviciile stomatologice vor fi acordate de 2 medici și 2 asistente medicale, în două cabinete separate, fiind folosite 2 fotolii stomatologice de ultima generație. </a:t>
            </a:r>
            <a:br>
              <a:rPr lang="ro-MD" sz="2000" dirty="0">
                <a:latin typeface="+mn-lt"/>
              </a:rPr>
            </a:br>
            <a:br>
              <a:rPr lang="en-US" sz="2000" dirty="0">
                <a:latin typeface="+mn-lt"/>
              </a:rPr>
            </a:br>
            <a:r>
              <a:rPr lang="ro-MO" sz="2000" dirty="0">
                <a:latin typeface="+mn-lt"/>
              </a:rPr>
              <a:t>Pentru efectuarea investigațiilor radiologice va fi utilizat aparatul radiologic amplasat în încăpere separată. </a:t>
            </a:r>
            <a:br>
              <a:rPr lang="ro-MD" sz="2000" dirty="0">
                <a:latin typeface="+mn-lt"/>
              </a:rPr>
            </a:br>
            <a:br>
              <a:rPr lang="en-US" sz="2000" dirty="0">
                <a:latin typeface="+mn-lt"/>
              </a:rPr>
            </a:br>
            <a:r>
              <a:rPr lang="ro-MO" sz="2000" dirty="0">
                <a:latin typeface="+mn-lt"/>
              </a:rPr>
              <a:t>La acordare serviciilor de protezare dentară va fi folosit aparatul </a:t>
            </a:r>
            <a:r>
              <a:rPr lang="ro-MO" sz="2000" dirty="0" err="1">
                <a:latin typeface="+mn-lt"/>
              </a:rPr>
              <a:t>implantologic</a:t>
            </a:r>
            <a:r>
              <a:rPr lang="ro-MO" sz="2000" dirty="0">
                <a:latin typeface="+mn-lt"/>
              </a:rPr>
              <a:t>. Pentru menținerea condițiilor necesare efectuării intervențiilor stomatologice și evitării riscului diferitor infecții, la dezinfectarea încăperii va fi utilizată o lampă bacteriologică. </a:t>
            </a:r>
            <a:r>
              <a:rPr lang="ro-RO" sz="2000" dirty="0">
                <a:latin typeface="+mn-lt"/>
              </a:rPr>
              <a:t>Protezele dentare vor fi realizate în bază de servicii prestate de </a:t>
            </a:r>
            <a:r>
              <a:rPr lang="ro-RO" sz="1800" dirty="0">
                <a:latin typeface="+mn-lt"/>
              </a:rPr>
              <a:t>î</a:t>
            </a:r>
            <a:r>
              <a:rPr lang="ro-RO" sz="2000" dirty="0">
                <a:latin typeface="+mn-lt"/>
              </a:rPr>
              <a:t>ntreprinderi autorizate. </a:t>
            </a:r>
            <a:br>
              <a:rPr lang="en-US" sz="2400" dirty="0"/>
            </a:br>
            <a:endParaRPr lang="ro-RO"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2300" y="279276"/>
            <a:ext cx="10972800" cy="1371600"/>
          </a:xfrm>
        </p:spPr>
        <p:txBody>
          <a:bodyPr>
            <a:normAutofit fontScale="90000"/>
          </a:bodyPr>
          <a:lstStyle/>
          <a:p>
            <a:pPr lvl="1"/>
            <a:r>
              <a:rPr lang="ro-RO" b="1" dirty="0"/>
              <a:t>DATE PRIVIND BUNURILE ÎNTREPRINDERII</a:t>
            </a:r>
            <a:br>
              <a:rPr lang="en-US" dirty="0"/>
            </a:br>
            <a:br>
              <a:rPr lang="en-US" dirty="0"/>
            </a:br>
            <a:r>
              <a:rPr lang="ro-MO" b="1" dirty="0"/>
              <a:t> </a:t>
            </a:r>
            <a:r>
              <a:rPr lang="ro-RO" b="1" dirty="0"/>
              <a:t>Date tehnice cu privire la principalele maşini, utilaje şi mijloace de transport aflate</a:t>
            </a:r>
            <a:r>
              <a:rPr lang="ro-RO" b="1" u="sng" dirty="0"/>
              <a:t> la moment</a:t>
            </a:r>
            <a:r>
              <a:rPr lang="ro-RO" b="1" dirty="0"/>
              <a:t> în proprietatea agentului economic</a:t>
            </a:r>
            <a:endParaRPr lang="ro-RO" sz="3200" dirty="0"/>
          </a:p>
        </p:txBody>
      </p:sp>
      <p:graphicFrame>
        <p:nvGraphicFramePr>
          <p:cNvPr id="9" name="Таблица 8"/>
          <p:cNvGraphicFramePr>
            <a:graphicFrameLocks noGrp="1"/>
          </p:cNvGraphicFramePr>
          <p:nvPr>
            <p:extLst>
              <p:ext uri="{D42A27DB-BD31-4B8C-83A1-F6EECF244321}">
                <p14:modId xmlns:p14="http://schemas.microsoft.com/office/powerpoint/2010/main" val="1757423652"/>
              </p:ext>
            </p:extLst>
          </p:nvPr>
        </p:nvGraphicFramePr>
        <p:xfrm>
          <a:off x="647700" y="1816886"/>
          <a:ext cx="9956799" cy="4189095"/>
        </p:xfrm>
        <a:graphic>
          <a:graphicData uri="http://schemas.openxmlformats.org/drawingml/2006/table">
            <a:tbl>
              <a:tblPr/>
              <a:tblGrid>
                <a:gridCol w="3549816">
                  <a:extLst>
                    <a:ext uri="{9D8B030D-6E8A-4147-A177-3AD203B41FA5}">
                      <a16:colId xmlns:a16="http://schemas.microsoft.com/office/drawing/2014/main" val="20000"/>
                    </a:ext>
                  </a:extLst>
                </a:gridCol>
                <a:gridCol w="4155881">
                  <a:extLst>
                    <a:ext uri="{9D8B030D-6E8A-4147-A177-3AD203B41FA5}">
                      <a16:colId xmlns:a16="http://schemas.microsoft.com/office/drawing/2014/main" val="20001"/>
                    </a:ext>
                  </a:extLst>
                </a:gridCol>
                <a:gridCol w="2251102">
                  <a:extLst>
                    <a:ext uri="{9D8B030D-6E8A-4147-A177-3AD203B41FA5}">
                      <a16:colId xmlns:a16="http://schemas.microsoft.com/office/drawing/2014/main" val="20002"/>
                    </a:ext>
                  </a:extLst>
                </a:gridCol>
              </a:tblGrid>
              <a:tr h="547468">
                <a:tc>
                  <a:txBody>
                    <a:bodyPr/>
                    <a:lstStyle/>
                    <a:p>
                      <a:pPr marL="0" marR="0" algn="ctr">
                        <a:lnSpc>
                          <a:spcPct val="115000"/>
                        </a:lnSpc>
                        <a:spcBef>
                          <a:spcPts val="0"/>
                        </a:spcBef>
                        <a:spcAft>
                          <a:spcPts val="0"/>
                        </a:spcAft>
                      </a:pPr>
                      <a:r>
                        <a:rPr lang="ro-RO" sz="1800" b="1" dirty="0">
                          <a:latin typeface="Times New Roman"/>
                          <a:ea typeface="Times New Roman"/>
                        </a:rPr>
                        <a:t>Denumirea mijlocului fix</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800" b="1" dirty="0">
                          <a:latin typeface="Times New Roman"/>
                          <a:ea typeface="Times New Roman"/>
                        </a:rPr>
                        <a:t>Descrierea</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800" b="1">
                          <a:latin typeface="Times New Roman"/>
                          <a:ea typeface="Times New Roman"/>
                        </a:rPr>
                        <a:t>Anul punerii în funcție a echipamentului</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0"/>
                  </a:ext>
                </a:extLst>
              </a:tr>
              <a:tr h="273734">
                <a:tc>
                  <a:txBody>
                    <a:bodyPr/>
                    <a:lstStyle/>
                    <a:p>
                      <a:pPr marL="0" marR="0">
                        <a:lnSpc>
                          <a:spcPct val="115000"/>
                        </a:lnSpc>
                        <a:spcBef>
                          <a:spcPts val="0"/>
                        </a:spcBef>
                        <a:spcAft>
                          <a:spcPts val="0"/>
                        </a:spcAft>
                      </a:pPr>
                      <a:r>
                        <a:rPr lang="ro-MO" sz="1800" dirty="0">
                          <a:latin typeface="Times New Roman"/>
                          <a:ea typeface="Times New Roman"/>
                        </a:rPr>
                        <a:t>Fotolii stomatologice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rPr>
                        <a:t>Acordarea serviciilor stomatologice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800" dirty="0">
                          <a:latin typeface="Times New Roman"/>
                          <a:ea typeface="Times New Roman"/>
                        </a:rPr>
                        <a:t>2020</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73734">
                <a:tc>
                  <a:txBody>
                    <a:bodyPr/>
                    <a:lstStyle/>
                    <a:p>
                      <a:pPr marL="0" marR="0">
                        <a:lnSpc>
                          <a:spcPct val="115000"/>
                        </a:lnSpc>
                        <a:spcBef>
                          <a:spcPts val="0"/>
                        </a:spcBef>
                        <a:spcAft>
                          <a:spcPts val="0"/>
                        </a:spcAft>
                      </a:pPr>
                      <a:r>
                        <a:rPr lang="ro-MO" sz="1800" dirty="0">
                          <a:latin typeface="Times New Roman"/>
                          <a:ea typeface="Times New Roman"/>
                        </a:rPr>
                        <a:t>Aparat radiologic</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rPr>
                        <a:t>Efectuarea radiografiei dentare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73734">
                <a:tc>
                  <a:txBody>
                    <a:bodyPr/>
                    <a:lstStyle/>
                    <a:p>
                      <a:pPr marL="0" marR="0">
                        <a:lnSpc>
                          <a:spcPct val="115000"/>
                        </a:lnSpc>
                        <a:spcBef>
                          <a:spcPts val="0"/>
                        </a:spcBef>
                        <a:spcAft>
                          <a:spcPts val="0"/>
                        </a:spcAft>
                      </a:pPr>
                      <a:r>
                        <a:rPr lang="ro-MO" sz="1800" dirty="0">
                          <a:latin typeface="Times New Roman"/>
                          <a:ea typeface="Times New Roman"/>
                        </a:rPr>
                        <a:t>Aparat pentru sterilizare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rPr>
                        <a:t>Sterilizare inventarului </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73734">
                <a:tc>
                  <a:txBody>
                    <a:bodyPr/>
                    <a:lstStyle/>
                    <a:p>
                      <a:pPr marL="0" marR="0">
                        <a:lnSpc>
                          <a:spcPct val="115000"/>
                        </a:lnSpc>
                        <a:spcBef>
                          <a:spcPts val="0"/>
                        </a:spcBef>
                        <a:spcAft>
                          <a:spcPts val="0"/>
                        </a:spcAft>
                      </a:pPr>
                      <a:r>
                        <a:rPr lang="ro-MO" sz="1800" dirty="0">
                          <a:latin typeface="Times New Roman"/>
                          <a:ea typeface="Times New Roman"/>
                        </a:rPr>
                        <a:t>Aparat implantologic</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rPr>
                        <a:t>Efectuarea lucrărilor de implantare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73734">
                <a:tc>
                  <a:txBody>
                    <a:bodyPr/>
                    <a:lstStyle/>
                    <a:p>
                      <a:pPr marL="0" marR="0">
                        <a:lnSpc>
                          <a:spcPct val="115000"/>
                        </a:lnSpc>
                        <a:spcBef>
                          <a:spcPts val="0"/>
                        </a:spcBef>
                        <a:spcAft>
                          <a:spcPts val="0"/>
                        </a:spcAft>
                      </a:pPr>
                      <a:r>
                        <a:rPr lang="ro-MO" sz="1800" dirty="0">
                          <a:latin typeface="Times New Roman"/>
                          <a:ea typeface="Times New Roman"/>
                        </a:rPr>
                        <a:t>Lampă Bacteriologică</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rPr>
                        <a:t>Sterilizarea aerului în încăpere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094936">
                <a:tc>
                  <a:txBody>
                    <a:bodyPr/>
                    <a:lstStyle/>
                    <a:p>
                      <a:pPr marL="0" marR="0">
                        <a:lnSpc>
                          <a:spcPct val="115000"/>
                        </a:lnSpc>
                        <a:spcBef>
                          <a:spcPts val="0"/>
                        </a:spcBef>
                        <a:spcAft>
                          <a:spcPts val="0"/>
                        </a:spcAft>
                      </a:pPr>
                      <a:r>
                        <a:rPr lang="ro-MO" sz="1800">
                          <a:latin typeface="Times New Roman"/>
                          <a:ea typeface="Times New Roman"/>
                        </a:rPr>
                        <a:t>Echipament stomatologic: aparat de sigilat, aparat de ultrasunet, distilator, aparat de PRF.</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rPr>
                        <a:t>Sigilarea setului de instrumente;</a:t>
                      </a:r>
                      <a:endParaRPr lang="en-US" sz="1800" dirty="0">
                        <a:latin typeface="Times New Roman"/>
                        <a:ea typeface="Times New Roman"/>
                      </a:endParaRPr>
                    </a:p>
                    <a:p>
                      <a:pPr marL="0" marR="0">
                        <a:lnSpc>
                          <a:spcPct val="115000"/>
                        </a:lnSpc>
                        <a:spcBef>
                          <a:spcPts val="0"/>
                        </a:spcBef>
                        <a:spcAft>
                          <a:spcPts val="0"/>
                        </a:spcAft>
                      </a:pPr>
                      <a:r>
                        <a:rPr lang="ro-RO" sz="1800" dirty="0">
                          <a:latin typeface="Times New Roman"/>
                          <a:ea typeface="Times New Roman"/>
                        </a:rPr>
                        <a:t>Prelucrarea instrumentelor;</a:t>
                      </a:r>
                      <a:endParaRPr lang="en-US" sz="1800" dirty="0">
                        <a:latin typeface="Times New Roman"/>
                        <a:ea typeface="Times New Roman"/>
                      </a:endParaRPr>
                    </a:p>
                    <a:p>
                      <a:pPr marL="0" marR="0">
                        <a:lnSpc>
                          <a:spcPct val="115000"/>
                        </a:lnSpc>
                        <a:spcBef>
                          <a:spcPts val="0"/>
                        </a:spcBef>
                        <a:spcAft>
                          <a:spcPts val="0"/>
                        </a:spcAft>
                      </a:pPr>
                      <a:r>
                        <a:rPr lang="ro-RO" sz="1800" dirty="0">
                          <a:latin typeface="Times New Roman"/>
                          <a:ea typeface="Times New Roman"/>
                        </a:rPr>
                        <a:t>Distilarea apei folosite la sterilizare;</a:t>
                      </a:r>
                      <a:endParaRPr lang="en-US" sz="1800" dirty="0">
                        <a:latin typeface="Times New Roman"/>
                        <a:ea typeface="Times New Roman"/>
                      </a:endParaRPr>
                    </a:p>
                    <a:p>
                      <a:pPr marL="0" marR="0">
                        <a:lnSpc>
                          <a:spcPct val="115000"/>
                        </a:lnSpc>
                        <a:spcBef>
                          <a:spcPts val="0"/>
                        </a:spcBef>
                        <a:spcAft>
                          <a:spcPts val="0"/>
                        </a:spcAft>
                      </a:pPr>
                      <a:r>
                        <a:rPr lang="ro-RO" sz="1800" dirty="0">
                          <a:latin typeface="Times New Roman"/>
                          <a:ea typeface="Times New Roman"/>
                        </a:rPr>
                        <a:t>Formarea membranei PRF la implantare.</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73734">
                <a:tc>
                  <a:txBody>
                    <a:bodyPr/>
                    <a:lstStyle/>
                    <a:p>
                      <a:pPr marL="0" marR="0">
                        <a:lnSpc>
                          <a:spcPct val="115000"/>
                        </a:lnSpc>
                        <a:spcBef>
                          <a:spcPts val="0"/>
                        </a:spcBef>
                        <a:spcAft>
                          <a:spcPts val="0"/>
                        </a:spcAft>
                      </a:pPr>
                      <a:r>
                        <a:rPr lang="ro-MO" sz="1800">
                          <a:latin typeface="Times New Roman"/>
                          <a:ea typeface="Times New Roman"/>
                        </a:rPr>
                        <a:t>Clești chirurgicali</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rPr>
                        <a:t>Extracția dinților</a:t>
                      </a:r>
                      <a:endParaRPr lang="en-US" sz="1800" dirty="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273734">
                <a:tc>
                  <a:txBody>
                    <a:bodyPr/>
                    <a:lstStyle/>
                    <a:p>
                      <a:pPr marL="0" marR="0">
                        <a:lnSpc>
                          <a:spcPct val="115000"/>
                        </a:lnSpc>
                        <a:spcBef>
                          <a:spcPts val="0"/>
                        </a:spcBef>
                        <a:spcAft>
                          <a:spcPts val="0"/>
                        </a:spcAft>
                      </a:pPr>
                      <a:r>
                        <a:rPr lang="ro-MO" sz="1800">
                          <a:latin typeface="Times New Roman"/>
                          <a:ea typeface="Times New Roman"/>
                        </a:rPr>
                        <a:t>Set instrumente stomatologice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a:latin typeface="Times New Roman"/>
                          <a:ea typeface="Times New Roman"/>
                        </a:rPr>
                        <a:t>Pentru efectuarea lucrărilor stomatologice.</a:t>
                      </a:r>
                      <a:endParaRPr lang="en-US" sz="1800">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ro-RO" dirty="0"/>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1270000"/>
            <a:ext cx="10972800" cy="622300"/>
          </a:xfrm>
        </p:spPr>
        <p:txBody>
          <a:bodyPr>
            <a:normAutofit/>
          </a:bodyPr>
          <a:lstStyle/>
          <a:p>
            <a:r>
              <a:rPr lang="en-US" sz="2200" b="1" dirty="0" err="1">
                <a:latin typeface="+mn-lt"/>
              </a:rPr>
              <a:t>Imobile</a:t>
            </a:r>
            <a:r>
              <a:rPr lang="en-US" sz="2200" b="1" dirty="0">
                <a:latin typeface="+mn-lt"/>
              </a:rPr>
              <a:t>/</a:t>
            </a:r>
            <a:r>
              <a:rPr lang="en-US" sz="2200" b="1" dirty="0" err="1">
                <a:latin typeface="+mn-lt"/>
              </a:rPr>
              <a:t>terenuri</a:t>
            </a:r>
            <a:r>
              <a:rPr lang="en-US" sz="2200" b="1" dirty="0">
                <a:latin typeface="+mn-lt"/>
              </a:rPr>
              <a:t> </a:t>
            </a:r>
            <a:r>
              <a:rPr lang="en-US" sz="2200" b="1" dirty="0" err="1">
                <a:latin typeface="+mn-lt"/>
              </a:rPr>
              <a:t>deţinute</a:t>
            </a:r>
            <a:r>
              <a:rPr lang="en-US" sz="2200" b="1" dirty="0">
                <a:latin typeface="+mn-lt"/>
              </a:rPr>
              <a:t> de </a:t>
            </a:r>
            <a:r>
              <a:rPr lang="en-US" sz="2200" b="1" dirty="0" err="1">
                <a:latin typeface="+mn-lt"/>
              </a:rPr>
              <a:t>întreprindere</a:t>
            </a:r>
            <a:r>
              <a:rPr lang="en-US" sz="2200" b="1" dirty="0">
                <a:latin typeface="+mn-lt"/>
              </a:rPr>
              <a:t> </a:t>
            </a:r>
            <a:r>
              <a:rPr lang="en-US" sz="2200" b="1" u="sng" dirty="0">
                <a:latin typeface="+mn-lt"/>
              </a:rPr>
              <a:t>la moment</a:t>
            </a:r>
            <a:endParaRPr lang="ro-RO" sz="2200" dirty="0">
              <a:latin typeface="+mn-lt"/>
            </a:endParaRPr>
          </a:p>
        </p:txBody>
      </p:sp>
      <p:graphicFrame>
        <p:nvGraphicFramePr>
          <p:cNvPr id="5" name="Таблица 4"/>
          <p:cNvGraphicFramePr>
            <a:graphicFrameLocks noGrp="1"/>
          </p:cNvGraphicFramePr>
          <p:nvPr/>
        </p:nvGraphicFramePr>
        <p:xfrm>
          <a:off x="749300" y="2036063"/>
          <a:ext cx="9969501" cy="2002524"/>
        </p:xfrm>
        <a:graphic>
          <a:graphicData uri="http://schemas.openxmlformats.org/drawingml/2006/table">
            <a:tbl>
              <a:tblPr/>
              <a:tblGrid>
                <a:gridCol w="3185434">
                  <a:extLst>
                    <a:ext uri="{9D8B030D-6E8A-4147-A177-3AD203B41FA5}">
                      <a16:colId xmlns:a16="http://schemas.microsoft.com/office/drawing/2014/main" val="20000"/>
                    </a:ext>
                  </a:extLst>
                </a:gridCol>
                <a:gridCol w="3877028">
                  <a:extLst>
                    <a:ext uri="{9D8B030D-6E8A-4147-A177-3AD203B41FA5}">
                      <a16:colId xmlns:a16="http://schemas.microsoft.com/office/drawing/2014/main" val="20001"/>
                    </a:ext>
                  </a:extLst>
                </a:gridCol>
                <a:gridCol w="1522874">
                  <a:extLst>
                    <a:ext uri="{9D8B030D-6E8A-4147-A177-3AD203B41FA5}">
                      <a16:colId xmlns:a16="http://schemas.microsoft.com/office/drawing/2014/main" val="20002"/>
                    </a:ext>
                  </a:extLst>
                </a:gridCol>
                <a:gridCol w="1384165">
                  <a:extLst>
                    <a:ext uri="{9D8B030D-6E8A-4147-A177-3AD203B41FA5}">
                      <a16:colId xmlns:a16="http://schemas.microsoft.com/office/drawing/2014/main" val="20003"/>
                    </a:ext>
                  </a:extLst>
                </a:gridCol>
              </a:tblGrid>
              <a:tr h="347167">
                <a:tc rowSpan="2">
                  <a:txBody>
                    <a:bodyPr/>
                    <a:lstStyle/>
                    <a:p>
                      <a:pPr marL="0" marR="0" algn="ctr">
                        <a:lnSpc>
                          <a:spcPct val="115000"/>
                        </a:lnSpc>
                        <a:spcBef>
                          <a:spcPts val="0"/>
                        </a:spcBef>
                        <a:spcAft>
                          <a:spcPts val="0"/>
                        </a:spcAft>
                      </a:pPr>
                      <a:r>
                        <a:rPr lang="ro-RO" sz="1800" b="1" dirty="0">
                          <a:latin typeface="Times New Roman"/>
                          <a:ea typeface="Times New Roman"/>
                          <a:cs typeface="Times New Roman"/>
                        </a:rPr>
                        <a:t>Denumire</a:t>
                      </a:r>
                      <a:endParaRPr lang="en-US" sz="18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rowSpan="2">
                  <a:txBody>
                    <a:bodyPr/>
                    <a:lstStyle/>
                    <a:p>
                      <a:pPr marL="0" marR="0" algn="ctr">
                        <a:lnSpc>
                          <a:spcPct val="115000"/>
                        </a:lnSpc>
                        <a:spcBef>
                          <a:spcPts val="0"/>
                        </a:spcBef>
                        <a:spcAft>
                          <a:spcPts val="0"/>
                        </a:spcAft>
                      </a:pPr>
                      <a:r>
                        <a:rPr lang="ro-RO" sz="1800" b="1">
                          <a:latin typeface="Times New Roman"/>
                          <a:ea typeface="Times New Roman"/>
                          <a:cs typeface="Times New Roman"/>
                        </a:rPr>
                        <a:t>Descrierea</a:t>
                      </a:r>
                      <a:endParaRPr lang="en-US" sz="18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gridSpan="2">
                  <a:txBody>
                    <a:bodyPr/>
                    <a:lstStyle/>
                    <a:p>
                      <a:pPr marL="0" marR="0" algn="ctr">
                        <a:lnSpc>
                          <a:spcPct val="115000"/>
                        </a:lnSpc>
                        <a:spcBef>
                          <a:spcPts val="0"/>
                        </a:spcBef>
                        <a:spcAft>
                          <a:spcPts val="0"/>
                        </a:spcAft>
                      </a:pPr>
                      <a:r>
                        <a:rPr lang="ro-RO" sz="1800" b="1">
                          <a:latin typeface="Times New Roman"/>
                          <a:ea typeface="Times New Roman"/>
                          <a:cs typeface="Times New Roman"/>
                        </a:rPr>
                        <a:t>Proprietate (menţionaţi valoarea în lei)</a:t>
                      </a:r>
                      <a:endParaRPr lang="en-US" sz="18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hMerge="1">
                  <a:txBody>
                    <a:bodyPr/>
                    <a:lstStyle/>
                    <a:p>
                      <a:endParaRPr lang="ro-RO"/>
                    </a:p>
                  </a:txBody>
                  <a:tcPr/>
                </a:tc>
                <a:extLst>
                  <a:ext uri="{0D108BD9-81ED-4DB2-BD59-A6C34878D82A}">
                    <a16:rowId xmlns:a16="http://schemas.microsoft.com/office/drawing/2014/main" val="10000"/>
                  </a:ext>
                </a:extLst>
              </a:tr>
              <a:tr h="347167">
                <a:tc vMerge="1">
                  <a:txBody>
                    <a:bodyPr/>
                    <a:lstStyle/>
                    <a:p>
                      <a:endParaRPr lang="ro-RO"/>
                    </a:p>
                  </a:txBody>
                  <a:tcPr/>
                </a:tc>
                <a:tc vMerge="1">
                  <a:txBody>
                    <a:bodyPr/>
                    <a:lstStyle/>
                    <a:p>
                      <a:endParaRPr lang="ro-RO"/>
                    </a:p>
                  </a:txBody>
                  <a:tcPr/>
                </a:tc>
                <a:tc>
                  <a:txBody>
                    <a:bodyPr/>
                    <a:lstStyle/>
                    <a:p>
                      <a:pPr marL="0" marR="0" algn="ctr">
                        <a:lnSpc>
                          <a:spcPct val="115000"/>
                        </a:lnSpc>
                        <a:spcBef>
                          <a:spcPts val="0"/>
                        </a:spcBef>
                        <a:spcAft>
                          <a:spcPts val="0"/>
                        </a:spcAft>
                      </a:pPr>
                      <a:r>
                        <a:rPr lang="ro-RO" sz="1800" b="1">
                          <a:latin typeface="Times New Roman"/>
                          <a:ea typeface="Times New Roman"/>
                          <a:cs typeface="Times New Roman"/>
                        </a:rPr>
                        <a:t>Privată </a:t>
                      </a:r>
                      <a:endParaRPr lang="en-US" sz="18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tc>
                  <a:txBody>
                    <a:bodyPr/>
                    <a:lstStyle/>
                    <a:p>
                      <a:pPr marL="0" marR="0" algn="ctr">
                        <a:lnSpc>
                          <a:spcPct val="115000"/>
                        </a:lnSpc>
                        <a:spcBef>
                          <a:spcPts val="0"/>
                        </a:spcBef>
                        <a:spcAft>
                          <a:spcPts val="0"/>
                        </a:spcAft>
                      </a:pPr>
                      <a:r>
                        <a:rPr lang="ro-RO" sz="1800" b="1">
                          <a:latin typeface="Times New Roman"/>
                          <a:ea typeface="Times New Roman"/>
                          <a:cs typeface="Times New Roman"/>
                        </a:rPr>
                        <a:t>Închiriată </a:t>
                      </a:r>
                      <a:endParaRPr lang="en-US" sz="180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2D69B"/>
                    </a:solidFill>
                  </a:tcPr>
                </a:tc>
                <a:extLst>
                  <a:ext uri="{0D108BD9-81ED-4DB2-BD59-A6C34878D82A}">
                    <a16:rowId xmlns:a16="http://schemas.microsoft.com/office/drawing/2014/main" val="10001"/>
                  </a:ext>
                </a:extLst>
              </a:tr>
              <a:tr h="694335">
                <a:tc>
                  <a:txBody>
                    <a:bodyPr/>
                    <a:lstStyle/>
                    <a:p>
                      <a:pPr marL="0" marR="0">
                        <a:lnSpc>
                          <a:spcPct val="115000"/>
                        </a:lnSpc>
                        <a:spcBef>
                          <a:spcPts val="0"/>
                        </a:spcBef>
                        <a:spcAft>
                          <a:spcPts val="0"/>
                        </a:spcAft>
                      </a:pPr>
                      <a:r>
                        <a:rPr lang="ro-RO" sz="1800" dirty="0">
                          <a:latin typeface="Times New Roman"/>
                          <a:ea typeface="Times New Roman"/>
                          <a:cs typeface="Times New Roman"/>
                        </a:rPr>
                        <a:t>Spațiu comercial cu suprafața totală de 82 m</a:t>
                      </a:r>
                      <a:r>
                        <a:rPr lang="ro-RO" sz="1800" baseline="30000" dirty="0">
                          <a:latin typeface="Times New Roman"/>
                          <a:ea typeface="Times New Roman"/>
                          <a:cs typeface="Times New Roman"/>
                        </a:rPr>
                        <a:t>2</a:t>
                      </a:r>
                      <a:endParaRPr lang="en-US" sz="18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ro-RO" sz="1800" dirty="0">
                          <a:latin typeface="Times New Roman"/>
                          <a:ea typeface="Times New Roman"/>
                          <a:cs typeface="Times New Roman"/>
                        </a:rPr>
                        <a:t>În spațiul respectiv este desfășurată activitatea cabinetului stomatologic.</a:t>
                      </a:r>
                      <a:endParaRPr lang="en-US" sz="1800" dirty="0">
                        <a:latin typeface="Garamond"/>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marR="0" lvl="0" indent="-342900" algn="ctr">
                        <a:lnSpc>
                          <a:spcPct val="115000"/>
                        </a:lnSpc>
                        <a:spcBef>
                          <a:spcPts val="0"/>
                        </a:spcBef>
                        <a:spcAft>
                          <a:spcPts val="0"/>
                        </a:spcAft>
                        <a:buClrTx/>
                        <a:buFont typeface="Wingdings" pitchFamily="2" charset="2"/>
                        <a:buChar char="ü"/>
                      </a:pPr>
                      <a:r>
                        <a:rPr lang="ro-RO" sz="1800" dirty="0">
                          <a:latin typeface="Times New Roman"/>
                          <a:ea typeface="Calibri"/>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ro-RO"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7167">
                <a:tc>
                  <a:txBody>
                    <a:bodyPr/>
                    <a:lstStyle/>
                    <a:p>
                      <a:pPr marL="0" marR="0">
                        <a:lnSpc>
                          <a:spcPct val="115000"/>
                        </a:lnSpc>
                        <a:spcBef>
                          <a:spcPts val="0"/>
                        </a:spcBef>
                        <a:spcAft>
                          <a:spcPts val="0"/>
                        </a:spcAft>
                      </a:pPr>
                      <a:endParaRPr lang="ro-RO"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ro-RO"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ro-RO"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ro-RO"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0"/>
            <a:ext cx="10972800" cy="723900"/>
          </a:xfrm>
        </p:spPr>
        <p:txBody>
          <a:bodyPr>
            <a:normAutofit/>
          </a:bodyPr>
          <a:lstStyle/>
          <a:p>
            <a:pPr lvl="0"/>
            <a:r>
              <a:rPr lang="en-US" sz="2000" b="1" dirty="0">
                <a:latin typeface="+mn-lt"/>
              </a:rPr>
              <a:t>COSTUL TOTAL AL PROIECTULUI</a:t>
            </a:r>
            <a:br>
              <a:rPr lang="en-US" sz="2000" dirty="0">
                <a:latin typeface="+mn-lt"/>
              </a:rPr>
            </a:br>
            <a:r>
              <a:rPr lang="en-US" sz="1800" b="1" dirty="0">
                <a:latin typeface="+mn-lt"/>
              </a:rPr>
              <a:t>ETAPELE DE REALIZARE A PROIECTULUI </a:t>
            </a:r>
            <a:endParaRPr lang="ro-RO" sz="2000" dirty="0">
              <a:latin typeface="+mn-lt"/>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558386336"/>
              </p:ext>
            </p:extLst>
          </p:nvPr>
        </p:nvGraphicFramePr>
        <p:xfrm>
          <a:off x="838201" y="719663"/>
          <a:ext cx="10579098" cy="5798633"/>
        </p:xfrm>
        <a:graphic>
          <a:graphicData uri="http://schemas.openxmlformats.org/drawingml/2006/table">
            <a:tbl>
              <a:tblPr/>
              <a:tblGrid>
                <a:gridCol w="3684527">
                  <a:extLst>
                    <a:ext uri="{9D8B030D-6E8A-4147-A177-3AD203B41FA5}">
                      <a16:colId xmlns:a16="http://schemas.microsoft.com/office/drawing/2014/main" val="20000"/>
                    </a:ext>
                  </a:extLst>
                </a:gridCol>
                <a:gridCol w="1065272">
                  <a:extLst>
                    <a:ext uri="{9D8B030D-6E8A-4147-A177-3AD203B41FA5}">
                      <a16:colId xmlns:a16="http://schemas.microsoft.com/office/drawing/2014/main" val="20001"/>
                    </a:ext>
                  </a:extLst>
                </a:gridCol>
                <a:gridCol w="1244600">
                  <a:extLst>
                    <a:ext uri="{9D8B030D-6E8A-4147-A177-3AD203B41FA5}">
                      <a16:colId xmlns:a16="http://schemas.microsoft.com/office/drawing/2014/main" val="20002"/>
                    </a:ext>
                  </a:extLst>
                </a:gridCol>
                <a:gridCol w="1695659">
                  <a:extLst>
                    <a:ext uri="{9D8B030D-6E8A-4147-A177-3AD203B41FA5}">
                      <a16:colId xmlns:a16="http://schemas.microsoft.com/office/drawing/2014/main" val="20003"/>
                    </a:ext>
                  </a:extLst>
                </a:gridCol>
                <a:gridCol w="1444520">
                  <a:extLst>
                    <a:ext uri="{9D8B030D-6E8A-4147-A177-3AD203B41FA5}">
                      <a16:colId xmlns:a16="http://schemas.microsoft.com/office/drawing/2014/main" val="20004"/>
                    </a:ext>
                  </a:extLst>
                </a:gridCol>
                <a:gridCol w="1444520">
                  <a:extLst>
                    <a:ext uri="{9D8B030D-6E8A-4147-A177-3AD203B41FA5}">
                      <a16:colId xmlns:a16="http://schemas.microsoft.com/office/drawing/2014/main" val="20005"/>
                    </a:ext>
                  </a:extLst>
                </a:gridCol>
              </a:tblGrid>
              <a:tr h="327850">
                <a:tc rowSpan="3">
                  <a:txBody>
                    <a:bodyPr/>
                    <a:lstStyle/>
                    <a:p>
                      <a:pPr marL="0" marR="171450">
                        <a:lnSpc>
                          <a:spcPct val="115000"/>
                        </a:lnSpc>
                        <a:spcBef>
                          <a:spcPts val="0"/>
                        </a:spcBef>
                        <a:spcAft>
                          <a:spcPts val="0"/>
                        </a:spcAft>
                      </a:pPr>
                      <a:r>
                        <a:rPr lang="ro-RO" sz="1200" b="1" dirty="0">
                          <a:latin typeface="Times New Roman"/>
                          <a:ea typeface="Times New Roman"/>
                        </a:rPr>
                        <a:t>Articole de investiţie</a:t>
                      </a:r>
                      <a:endParaRPr lang="en-US" sz="1200" dirty="0">
                        <a:latin typeface="Times New Roman"/>
                        <a:ea typeface="Times New Roman"/>
                      </a:endParaRPr>
                    </a:p>
                  </a:txBody>
                  <a:tcPr marL="64999" marR="64999"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gridSpan="2">
                  <a:txBody>
                    <a:bodyPr/>
                    <a:lstStyle/>
                    <a:p>
                      <a:pPr marL="0" marR="171450" algn="ctr">
                        <a:lnSpc>
                          <a:spcPct val="115000"/>
                        </a:lnSpc>
                        <a:spcBef>
                          <a:spcPts val="0"/>
                        </a:spcBef>
                        <a:spcAft>
                          <a:spcPts val="0"/>
                        </a:spcAft>
                      </a:pPr>
                      <a:r>
                        <a:rPr lang="ro-RO" sz="1200" b="1" dirty="0">
                          <a:latin typeface="Times New Roman"/>
                          <a:ea typeface="Times New Roman"/>
                        </a:rPr>
                        <a:t>Data/luna/anul</a:t>
                      </a:r>
                      <a:endParaRPr lang="en-US" sz="12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o-RO"/>
                    </a:p>
                  </a:txBody>
                  <a:tcPr/>
                </a:tc>
                <a:tc rowSpan="2">
                  <a:txBody>
                    <a:bodyPr/>
                    <a:lstStyle/>
                    <a:p>
                      <a:pPr marL="0" marR="171450" algn="ctr">
                        <a:lnSpc>
                          <a:spcPct val="115000"/>
                        </a:lnSpc>
                        <a:spcBef>
                          <a:spcPts val="0"/>
                        </a:spcBef>
                        <a:spcAft>
                          <a:spcPts val="0"/>
                        </a:spcAft>
                      </a:pPr>
                      <a:r>
                        <a:rPr lang="ro-RO" sz="1200" b="1" dirty="0">
                          <a:latin typeface="Times New Roman"/>
                          <a:ea typeface="Times New Roman"/>
                        </a:rPr>
                        <a:t>Investiții</a:t>
                      </a:r>
                      <a:endParaRPr lang="en-US" sz="1200" dirty="0">
                        <a:latin typeface="Times New Roman"/>
                        <a:ea typeface="Times New Roman"/>
                      </a:endParaRPr>
                    </a:p>
                    <a:p>
                      <a:pPr marL="0" marR="0" algn="ctr">
                        <a:lnSpc>
                          <a:spcPct val="115000"/>
                        </a:lnSpc>
                        <a:spcBef>
                          <a:spcPts val="0"/>
                        </a:spcBef>
                        <a:spcAft>
                          <a:spcPts val="0"/>
                        </a:spcAft>
                      </a:pPr>
                      <a:r>
                        <a:rPr lang="ro-RO" sz="1200" b="1" dirty="0">
                          <a:latin typeface="Times New Roman"/>
                          <a:ea typeface="Times New Roman"/>
                        </a:rPr>
                        <a:t>totale, inclusiv TVA</a:t>
                      </a:r>
                      <a:endParaRPr lang="en-US" sz="12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0" marR="0">
                        <a:lnSpc>
                          <a:spcPct val="115000"/>
                        </a:lnSpc>
                        <a:spcBef>
                          <a:spcPts val="0"/>
                        </a:spcBef>
                        <a:spcAft>
                          <a:spcPts val="0"/>
                        </a:spcAft>
                      </a:pPr>
                      <a:r>
                        <a:rPr lang="ro-RO" sz="1200" b="1">
                          <a:latin typeface="Times New Roman"/>
                          <a:ea typeface="Times New Roman"/>
                        </a:rPr>
                        <a:t>Resurse proprii, inclusiv TVA</a:t>
                      </a:r>
                      <a:endParaRPr lang="en-US" sz="12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0" marR="0">
                        <a:lnSpc>
                          <a:spcPct val="115000"/>
                        </a:lnSpc>
                        <a:spcBef>
                          <a:spcPts val="0"/>
                        </a:spcBef>
                        <a:spcAft>
                          <a:spcPts val="0"/>
                        </a:spcAft>
                      </a:pPr>
                      <a:r>
                        <a:rPr lang="ro-RO" sz="1200" b="1" dirty="0">
                          <a:latin typeface="Times New Roman"/>
                          <a:ea typeface="Times New Roman"/>
                        </a:rPr>
                        <a:t>Grant „PFA”,</a:t>
                      </a:r>
                      <a:endParaRPr lang="en-US" sz="1200" dirty="0">
                        <a:latin typeface="Times New Roman"/>
                        <a:ea typeface="Times New Roman"/>
                      </a:endParaRPr>
                    </a:p>
                    <a:p>
                      <a:pPr marL="0" marR="0">
                        <a:lnSpc>
                          <a:spcPct val="115000"/>
                        </a:lnSpc>
                        <a:spcBef>
                          <a:spcPts val="0"/>
                        </a:spcBef>
                        <a:spcAft>
                          <a:spcPts val="0"/>
                        </a:spcAft>
                      </a:pPr>
                      <a:r>
                        <a:rPr lang="ro-RO" sz="1200" b="1" dirty="0">
                          <a:latin typeface="Times New Roman"/>
                          <a:ea typeface="Times New Roman"/>
                        </a:rPr>
                        <a:t>fără TVA</a:t>
                      </a:r>
                      <a:endParaRPr lang="en-US" sz="1200" dirty="0">
                        <a:latin typeface="Times New Roman"/>
                        <a:ea typeface="Times New Roman"/>
                      </a:endParaRPr>
                    </a:p>
                  </a:txBody>
                  <a:tcPr marL="64999" marR="64999" marT="0" marB="0" anchor="ctr">
                    <a:lnL w="28575" cap="flat" cmpd="dbl"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222487">
                <a:tc vMerge="1">
                  <a:txBody>
                    <a:bodyPr/>
                    <a:lstStyle/>
                    <a:p>
                      <a:endParaRPr lang="ro-RO"/>
                    </a:p>
                  </a:txBody>
                  <a:tcPr/>
                </a:tc>
                <a:tc rowSpan="2">
                  <a:txBody>
                    <a:bodyPr/>
                    <a:lstStyle/>
                    <a:p>
                      <a:pPr marL="0" marR="0" algn="ctr">
                        <a:lnSpc>
                          <a:spcPct val="115000"/>
                        </a:lnSpc>
                        <a:spcBef>
                          <a:spcPts val="0"/>
                        </a:spcBef>
                        <a:spcAft>
                          <a:spcPts val="0"/>
                        </a:spcAft>
                      </a:pPr>
                      <a:r>
                        <a:rPr lang="ro-RO" sz="1200" b="1">
                          <a:latin typeface="Times New Roman"/>
                          <a:ea typeface="Times New Roman"/>
                        </a:rPr>
                        <a:t>început</a:t>
                      </a:r>
                      <a:endParaRPr lang="en-US" sz="12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rowSpan="2">
                  <a:txBody>
                    <a:bodyPr/>
                    <a:lstStyle/>
                    <a:p>
                      <a:pPr marL="0" marR="0" algn="ctr">
                        <a:lnSpc>
                          <a:spcPct val="115000"/>
                        </a:lnSpc>
                        <a:spcBef>
                          <a:spcPts val="0"/>
                        </a:spcBef>
                        <a:spcAft>
                          <a:spcPts val="0"/>
                        </a:spcAft>
                      </a:pPr>
                      <a:r>
                        <a:rPr lang="ro-RO" sz="1200" b="1" dirty="0">
                          <a:latin typeface="Times New Roman"/>
                          <a:ea typeface="Times New Roman"/>
                        </a:rPr>
                        <a:t>sfârșit</a:t>
                      </a:r>
                      <a:endParaRPr lang="en-US" sz="12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vMerge="1">
                  <a:txBody>
                    <a:bodyPr/>
                    <a:lstStyle/>
                    <a:p>
                      <a:endParaRPr lang="ro-RO"/>
                    </a:p>
                  </a:txBody>
                  <a:tcPr/>
                </a:tc>
                <a:tc vMerge="1">
                  <a:txBody>
                    <a:bodyPr/>
                    <a:lstStyle/>
                    <a:p>
                      <a:endParaRPr lang="ro-RO"/>
                    </a:p>
                  </a:txBody>
                  <a:tcPr/>
                </a:tc>
                <a:tc vMerge="1">
                  <a:txBody>
                    <a:bodyPr/>
                    <a:lstStyle/>
                    <a:p>
                      <a:endParaRPr lang="ro-RO"/>
                    </a:p>
                  </a:txBody>
                  <a:tcPr/>
                </a:tc>
                <a:extLst>
                  <a:ext uri="{0D108BD9-81ED-4DB2-BD59-A6C34878D82A}">
                    <a16:rowId xmlns:a16="http://schemas.microsoft.com/office/drawing/2014/main" val="10001"/>
                  </a:ext>
                </a:extLst>
              </a:tr>
              <a:tr h="214593">
                <a:tc vMerge="1">
                  <a:txBody>
                    <a:bodyPr/>
                    <a:lstStyle/>
                    <a:p>
                      <a:endParaRPr lang="ro-RO"/>
                    </a:p>
                  </a:txBody>
                  <a:tcPr/>
                </a:tc>
                <a:tc vMerge="1">
                  <a:txBody>
                    <a:bodyPr/>
                    <a:lstStyle/>
                    <a:p>
                      <a:endParaRPr lang="ro-RO"/>
                    </a:p>
                  </a:txBody>
                  <a:tcPr/>
                </a:tc>
                <a:tc vMerge="1">
                  <a:txBody>
                    <a:bodyPr/>
                    <a:lstStyle/>
                    <a:p>
                      <a:pPr marL="0" marR="171450" algn="ctr">
                        <a:lnSpc>
                          <a:spcPct val="115000"/>
                        </a:lnSpc>
                        <a:spcBef>
                          <a:spcPts val="0"/>
                        </a:spcBef>
                        <a:spcAft>
                          <a:spcPts val="0"/>
                        </a:spcAft>
                      </a:pPr>
                      <a:endParaRPr lang="en-US" sz="11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200" b="1">
                          <a:latin typeface="Times New Roman"/>
                          <a:ea typeface="Times New Roman"/>
                        </a:rPr>
                        <a:t>(Lei)</a:t>
                      </a:r>
                      <a:endParaRPr lang="en-US" sz="12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200" b="1">
                          <a:latin typeface="Times New Roman"/>
                          <a:ea typeface="Times New Roman"/>
                        </a:rPr>
                        <a:t>(Lei)</a:t>
                      </a:r>
                      <a:endParaRPr lang="en-US" sz="12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RO" sz="1200" b="1" dirty="0">
                          <a:latin typeface="Times New Roman"/>
                          <a:ea typeface="Times New Roman"/>
                        </a:rPr>
                        <a:t>(Lei)</a:t>
                      </a:r>
                      <a:endParaRPr lang="en-US" sz="12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229907">
                <a:tc>
                  <a:txBody>
                    <a:bodyPr/>
                    <a:lstStyle/>
                    <a:p>
                      <a:pPr marL="0" marR="0">
                        <a:spcBef>
                          <a:spcPts val="0"/>
                        </a:spcBef>
                        <a:spcAft>
                          <a:spcPts val="0"/>
                        </a:spcAft>
                      </a:pPr>
                      <a:r>
                        <a:rPr lang="ro-MO" sz="1400" dirty="0">
                          <a:latin typeface="Times New Roman"/>
                          <a:ea typeface="Times New Roman"/>
                        </a:rPr>
                        <a:t>Procurare spațiului pentru cabinetul stomatologic</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877500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877500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400">
                        <a:solidFill>
                          <a:srgbClr val="000000"/>
                        </a:solidFill>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14593">
                <a:tc>
                  <a:txBody>
                    <a:bodyPr/>
                    <a:lstStyle/>
                    <a:p>
                      <a:pPr marL="0" marR="0">
                        <a:spcBef>
                          <a:spcPts val="0"/>
                        </a:spcBef>
                        <a:spcAft>
                          <a:spcPts val="0"/>
                        </a:spcAft>
                      </a:pPr>
                      <a:r>
                        <a:rPr lang="ro-MO" sz="1400" dirty="0">
                          <a:latin typeface="Times New Roman"/>
                          <a:ea typeface="Times New Roman"/>
                        </a:rPr>
                        <a:t>Reparația spațiului</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370500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ro-MO" sz="1400" dirty="0">
                          <a:solidFill>
                            <a:srgbClr val="000000"/>
                          </a:solidFill>
                          <a:latin typeface="Times New Roman"/>
                          <a:ea typeface="Times New Roman"/>
                        </a:rPr>
                        <a:t>3</a:t>
                      </a:r>
                      <a:r>
                        <a:rPr lang="en-US" sz="1400" dirty="0">
                          <a:solidFill>
                            <a:srgbClr val="000000"/>
                          </a:solidFill>
                          <a:latin typeface="Times New Roman"/>
                          <a:ea typeface="Times New Roman"/>
                        </a:rPr>
                        <a:t>7</a:t>
                      </a:r>
                      <a:r>
                        <a:rPr lang="ro-MO" sz="1400" dirty="0">
                          <a:solidFill>
                            <a:srgbClr val="000000"/>
                          </a:solidFill>
                          <a:latin typeface="Times New Roman"/>
                          <a:ea typeface="Times New Roman"/>
                        </a:rPr>
                        <a:t>0</a:t>
                      </a:r>
                      <a:r>
                        <a:rPr lang="en-US" sz="1400" dirty="0">
                          <a:solidFill>
                            <a:srgbClr val="000000"/>
                          </a:solidFill>
                          <a:latin typeface="Times New Roman"/>
                          <a:ea typeface="Times New Roman"/>
                        </a:rPr>
                        <a:t>500</a:t>
                      </a: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1400">
                        <a:solidFill>
                          <a:srgbClr val="000000"/>
                        </a:solidFill>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96710">
                <a:tc>
                  <a:txBody>
                    <a:bodyPr/>
                    <a:lstStyle/>
                    <a:p>
                      <a:pPr marL="0" marR="0">
                        <a:spcBef>
                          <a:spcPts val="0"/>
                        </a:spcBef>
                        <a:spcAft>
                          <a:spcPts val="0"/>
                        </a:spcAft>
                      </a:pPr>
                      <a:r>
                        <a:rPr lang="ro-MO" sz="1400" dirty="0">
                          <a:latin typeface="Times New Roman"/>
                          <a:ea typeface="Times New Roman"/>
                        </a:rPr>
                        <a:t>Vitraj pentru oficiu???</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 </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dirty="0">
                          <a:solidFill>
                            <a:srgbClr val="333333"/>
                          </a:solidFill>
                          <a:latin typeface="Times New Roman"/>
                          <a:ea typeface="Times New Roman"/>
                        </a:rPr>
                        <a:t>03.2018</a:t>
                      </a: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50 000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50 000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293511">
                <a:tc>
                  <a:txBody>
                    <a:bodyPr/>
                    <a:lstStyle/>
                    <a:p>
                      <a:pPr marL="0" marR="0">
                        <a:spcBef>
                          <a:spcPts val="0"/>
                        </a:spcBef>
                        <a:spcAft>
                          <a:spcPts val="0"/>
                        </a:spcAft>
                      </a:pPr>
                      <a:r>
                        <a:rPr lang="ro-MO" sz="1400" dirty="0" err="1">
                          <a:latin typeface="Times New Roman"/>
                          <a:ea typeface="Times New Roman"/>
                        </a:rPr>
                        <a:t>Rolete</a:t>
                      </a:r>
                      <a:r>
                        <a:rPr lang="ro-MO" sz="1400" dirty="0">
                          <a:latin typeface="Times New Roman"/>
                          <a:ea typeface="Times New Roman"/>
                        </a:rPr>
                        <a:t> pentru geamuri</a:t>
                      </a:r>
                      <a:endParaRPr lang="en-US" sz="1400" dirty="0">
                        <a:latin typeface="Times New Roman"/>
                        <a:ea typeface="Times New Roman"/>
                      </a:endParaRPr>
                    </a:p>
                  </a:txBody>
                  <a:tcPr marL="64999" marR="64999"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17 100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17 100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6710">
                <a:tc>
                  <a:txBody>
                    <a:bodyPr/>
                    <a:lstStyle/>
                    <a:p>
                      <a:pPr marL="0" marR="0">
                        <a:spcBef>
                          <a:spcPts val="0"/>
                        </a:spcBef>
                        <a:spcAft>
                          <a:spcPts val="0"/>
                        </a:spcAft>
                      </a:pPr>
                      <a:r>
                        <a:rPr lang="ro-MO" sz="1400" dirty="0">
                          <a:latin typeface="Times New Roman"/>
                          <a:ea typeface="Times New Roman"/>
                        </a:rPr>
                        <a:t>TV pentru sala de </a:t>
                      </a:r>
                      <a:r>
                        <a:rPr lang="ro-MO" sz="1400" dirty="0" err="1">
                          <a:latin typeface="Times New Roman"/>
                          <a:ea typeface="Times New Roman"/>
                        </a:rPr>
                        <a:t>asteptare</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5 000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5 000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96710">
                <a:tc>
                  <a:txBody>
                    <a:bodyPr/>
                    <a:lstStyle/>
                    <a:p>
                      <a:pPr marL="0" marR="0">
                        <a:spcBef>
                          <a:spcPts val="0"/>
                        </a:spcBef>
                        <a:spcAft>
                          <a:spcPts val="0"/>
                        </a:spcAft>
                      </a:pPr>
                      <a:r>
                        <a:rPr lang="ro-MO" sz="1400" dirty="0">
                          <a:latin typeface="Times New Roman"/>
                          <a:ea typeface="Times New Roman"/>
                        </a:rPr>
                        <a:t>Jaluzele </a:t>
                      </a:r>
                      <a:r>
                        <a:rPr lang="ro-MO" sz="1400" dirty="0" err="1">
                          <a:latin typeface="Times New Roman"/>
                          <a:ea typeface="Times New Roman"/>
                        </a:rPr>
                        <a:t>pentu</a:t>
                      </a:r>
                      <a:r>
                        <a:rPr lang="ro-MO" sz="1400" dirty="0">
                          <a:latin typeface="Times New Roman"/>
                          <a:ea typeface="Times New Roman"/>
                        </a:rPr>
                        <a:t> geam</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3 000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3 000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224669">
                <a:tc>
                  <a:txBody>
                    <a:bodyPr/>
                    <a:lstStyle/>
                    <a:p>
                      <a:pPr marL="0" marR="0">
                        <a:spcBef>
                          <a:spcPts val="0"/>
                        </a:spcBef>
                        <a:spcAft>
                          <a:spcPts val="0"/>
                        </a:spcAft>
                      </a:pPr>
                      <a:r>
                        <a:rPr lang="ro-MO" sz="1400" dirty="0" err="1">
                          <a:latin typeface="Times New Roman"/>
                          <a:ea typeface="Times New Roman"/>
                        </a:rPr>
                        <a:t>Echipamen</a:t>
                      </a:r>
                      <a:r>
                        <a:rPr lang="ro-MO" sz="1400" dirty="0">
                          <a:latin typeface="Times New Roman"/>
                          <a:ea typeface="Times New Roman"/>
                        </a:rPr>
                        <a:t> electric(prize întrerupătoare, lămpi, </a:t>
                      </a:r>
                      <a:r>
                        <a:rPr lang="ro-MO" sz="1400" dirty="0" err="1">
                          <a:latin typeface="Times New Roman"/>
                          <a:ea typeface="Times New Roman"/>
                        </a:rPr>
                        <a:t>etc</a:t>
                      </a:r>
                      <a:r>
                        <a:rPr lang="ro-MO" sz="1400" dirty="0">
                          <a:latin typeface="Times New Roman"/>
                          <a:ea typeface="Times New Roman"/>
                        </a:rPr>
                        <a:t>,)</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7 600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7 600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96710">
                <a:tc>
                  <a:txBody>
                    <a:bodyPr/>
                    <a:lstStyle/>
                    <a:p>
                      <a:pPr marL="0" marR="0">
                        <a:spcBef>
                          <a:spcPts val="0"/>
                        </a:spcBef>
                        <a:spcAft>
                          <a:spcPts val="0"/>
                        </a:spcAft>
                      </a:pPr>
                      <a:r>
                        <a:rPr lang="ro-MO" sz="1400" dirty="0">
                          <a:latin typeface="Times New Roman"/>
                          <a:ea typeface="Times New Roman"/>
                        </a:rPr>
                        <a:t>Instalare sistem de alarmă</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8 000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8 000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384355">
                <a:tc>
                  <a:txBody>
                    <a:bodyPr/>
                    <a:lstStyle/>
                    <a:p>
                      <a:pPr marL="0" marR="0">
                        <a:spcBef>
                          <a:spcPts val="0"/>
                        </a:spcBef>
                        <a:spcAft>
                          <a:spcPts val="0"/>
                        </a:spcAft>
                      </a:pPr>
                      <a:r>
                        <a:rPr lang="ro-MO" sz="1400" dirty="0">
                          <a:latin typeface="Times New Roman"/>
                          <a:ea typeface="Times New Roman"/>
                        </a:rPr>
                        <a:t>Set mobilă (dulap, fotolii, </a:t>
                      </a:r>
                      <a:r>
                        <a:rPr lang="ro-MO" sz="1400" dirty="0" err="1">
                          <a:latin typeface="Times New Roman"/>
                          <a:ea typeface="Times New Roman"/>
                        </a:rPr>
                        <a:t>canapia</a:t>
                      </a:r>
                      <a:r>
                        <a:rPr lang="ro-MO" sz="1400" dirty="0">
                          <a:latin typeface="Times New Roman"/>
                          <a:ea typeface="Times New Roman"/>
                        </a:rPr>
                        <a:t>, mese, scaune, </a:t>
                      </a:r>
                      <a:r>
                        <a:rPr lang="ro-MO" sz="1400" dirty="0" err="1">
                          <a:latin typeface="Times New Roman"/>
                          <a:ea typeface="Times New Roman"/>
                        </a:rPr>
                        <a:t>lavuar</a:t>
                      </a:r>
                      <a:r>
                        <a:rPr lang="ro-MO" sz="1400" dirty="0">
                          <a:latin typeface="Times New Roman"/>
                          <a:ea typeface="Times New Roman"/>
                        </a:rPr>
                        <a:t>, etc.) pentru 5 birouri.</a:t>
                      </a:r>
                      <a:endParaRPr lang="en-US" sz="1400" dirty="0">
                        <a:latin typeface="Times New Roman"/>
                        <a:ea typeface="Times New Roman"/>
                      </a:endParaRPr>
                    </a:p>
                  </a:txBody>
                  <a:tcPr marL="64999" marR="64999" marT="0" marB="0">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105 000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105 000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96710">
                <a:tc>
                  <a:txBody>
                    <a:bodyPr/>
                    <a:lstStyle/>
                    <a:p>
                      <a:pPr marL="0" marR="0">
                        <a:spcBef>
                          <a:spcPts val="0"/>
                        </a:spcBef>
                        <a:spcAft>
                          <a:spcPts val="0"/>
                        </a:spcAft>
                      </a:pPr>
                      <a:r>
                        <a:rPr lang="ro-MO" sz="1400" dirty="0">
                          <a:latin typeface="Times New Roman"/>
                          <a:ea typeface="Times New Roman"/>
                        </a:rPr>
                        <a:t>Fotolii stomatologice</a:t>
                      </a:r>
                      <a:endParaRPr lang="en-US" sz="1400" dirty="0">
                        <a:latin typeface="Times New Roman"/>
                        <a:ea typeface="Times New Roman"/>
                      </a:endParaRPr>
                    </a:p>
                  </a:txBody>
                  <a:tcPr marL="64999" marR="64999"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02.2018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196 000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46 000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150 000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96710">
                <a:tc>
                  <a:txBody>
                    <a:bodyPr/>
                    <a:lstStyle/>
                    <a:p>
                      <a:pPr marL="0" marR="0">
                        <a:spcBef>
                          <a:spcPts val="0"/>
                        </a:spcBef>
                        <a:spcAft>
                          <a:spcPts val="0"/>
                        </a:spcAft>
                      </a:pPr>
                      <a:r>
                        <a:rPr lang="ro-MO" sz="1400" dirty="0">
                          <a:latin typeface="Times New Roman"/>
                          <a:ea typeface="Times New Roman"/>
                        </a:rPr>
                        <a:t>Aparat radiologic </a:t>
                      </a:r>
                      <a:endParaRPr lang="en-US" sz="1400" dirty="0">
                        <a:latin typeface="Times New Roman"/>
                        <a:ea typeface="Times New Roman"/>
                      </a:endParaRPr>
                    </a:p>
                  </a:txBody>
                  <a:tcPr marL="64999" marR="64999"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02.2018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136 000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000000"/>
                          </a:solidFill>
                          <a:latin typeface="Times New Roman"/>
                          <a:ea typeface="Times New Roman"/>
                        </a:rPr>
                        <a:t>36 000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dirty="0">
                          <a:solidFill>
                            <a:srgbClr val="000000"/>
                          </a:solidFill>
                          <a:latin typeface="Times New Roman"/>
                          <a:ea typeface="Times New Roman"/>
                        </a:rPr>
                        <a:t>100 000</a:t>
                      </a: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96710">
                <a:tc>
                  <a:txBody>
                    <a:bodyPr/>
                    <a:lstStyle/>
                    <a:p>
                      <a:pPr marL="0" marR="0">
                        <a:spcBef>
                          <a:spcPts val="0"/>
                        </a:spcBef>
                        <a:spcAft>
                          <a:spcPts val="0"/>
                        </a:spcAft>
                      </a:pPr>
                      <a:r>
                        <a:rPr lang="ro-MO" sz="1400" dirty="0">
                          <a:latin typeface="Times New Roman"/>
                          <a:ea typeface="Times New Roman"/>
                        </a:rPr>
                        <a:t>Aparat pentru sterilizare</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58 000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58 000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4"/>
                  </a:ext>
                </a:extLst>
              </a:tr>
              <a:tr h="196710">
                <a:tc>
                  <a:txBody>
                    <a:bodyPr/>
                    <a:lstStyle/>
                    <a:p>
                      <a:pPr marL="0" marR="0">
                        <a:spcBef>
                          <a:spcPts val="0"/>
                        </a:spcBef>
                        <a:spcAft>
                          <a:spcPts val="0"/>
                        </a:spcAft>
                      </a:pPr>
                      <a:r>
                        <a:rPr lang="ro-MO" sz="1400" dirty="0">
                          <a:latin typeface="Times New Roman"/>
                          <a:ea typeface="Times New Roman"/>
                        </a:rPr>
                        <a:t>Aparat implantologic </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97 000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97 000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5"/>
                  </a:ext>
                </a:extLst>
              </a:tr>
              <a:tr h="196710">
                <a:tc>
                  <a:txBody>
                    <a:bodyPr/>
                    <a:lstStyle/>
                    <a:p>
                      <a:pPr marL="0" marR="0">
                        <a:spcBef>
                          <a:spcPts val="0"/>
                        </a:spcBef>
                        <a:spcAft>
                          <a:spcPts val="0"/>
                        </a:spcAft>
                      </a:pPr>
                      <a:r>
                        <a:rPr lang="ro-MO" sz="1400" dirty="0">
                          <a:latin typeface="Times New Roman"/>
                          <a:ea typeface="Times New Roman"/>
                        </a:rPr>
                        <a:t>Lampă Bacteriologică</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15 000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15 000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6"/>
                  </a:ext>
                </a:extLst>
              </a:tr>
              <a:tr h="353085">
                <a:tc>
                  <a:txBody>
                    <a:bodyPr/>
                    <a:lstStyle/>
                    <a:p>
                      <a:pPr marL="0" marR="0">
                        <a:spcBef>
                          <a:spcPts val="0"/>
                        </a:spcBef>
                        <a:spcAft>
                          <a:spcPts val="0"/>
                        </a:spcAft>
                      </a:pPr>
                      <a:r>
                        <a:rPr lang="ro-MO" sz="1400" dirty="0" err="1">
                          <a:latin typeface="Times New Roman"/>
                          <a:ea typeface="Times New Roman"/>
                        </a:rPr>
                        <a:t>Echipamen</a:t>
                      </a:r>
                      <a:r>
                        <a:rPr lang="ro-MO" sz="1400" dirty="0">
                          <a:latin typeface="Times New Roman"/>
                          <a:ea typeface="Times New Roman"/>
                        </a:rPr>
                        <a:t> stomatologic (aparat de sigilat, aparat de ultrasunet,  distilator, aparat de PRF).</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03.2018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24 000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24 000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7"/>
                  </a:ext>
                </a:extLst>
              </a:tr>
              <a:tr h="196710">
                <a:tc>
                  <a:txBody>
                    <a:bodyPr/>
                    <a:lstStyle/>
                    <a:p>
                      <a:pPr marL="0" marR="0">
                        <a:spcBef>
                          <a:spcPts val="0"/>
                        </a:spcBef>
                        <a:spcAft>
                          <a:spcPts val="0"/>
                        </a:spcAft>
                      </a:pPr>
                      <a:r>
                        <a:rPr lang="ro-MO" sz="1400" dirty="0">
                          <a:latin typeface="Times New Roman"/>
                          <a:ea typeface="Times New Roman"/>
                        </a:rPr>
                        <a:t>Set instrumente stomatologice</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06.2018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20 000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20 000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8"/>
                  </a:ext>
                </a:extLst>
              </a:tr>
              <a:tr h="196710">
                <a:tc>
                  <a:txBody>
                    <a:bodyPr/>
                    <a:lstStyle/>
                    <a:p>
                      <a:pPr marL="0" marR="0">
                        <a:spcBef>
                          <a:spcPts val="0"/>
                        </a:spcBef>
                        <a:spcAft>
                          <a:spcPts val="0"/>
                        </a:spcAft>
                      </a:pPr>
                      <a:r>
                        <a:rPr lang="ro-MO" sz="1400" dirty="0">
                          <a:latin typeface="Times New Roman"/>
                          <a:ea typeface="Times New Roman"/>
                        </a:rPr>
                        <a:t>Clești chirurgicali</a:t>
                      </a:r>
                      <a:endParaRPr lang="en-US" sz="1400" dirty="0">
                        <a:latin typeface="Times New Roman"/>
                        <a:ea typeface="Times New Roman"/>
                      </a:endParaRPr>
                    </a:p>
                  </a:txBody>
                  <a:tcPr marL="64999" marR="64999" marT="0" marB="0" anchor="b">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01.2018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i="1">
                          <a:solidFill>
                            <a:srgbClr val="333333"/>
                          </a:solidFill>
                          <a:latin typeface="Times New Roman"/>
                          <a:ea typeface="Times New Roman"/>
                        </a:rPr>
                        <a:t>06.2018</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a:solidFill>
                            <a:srgbClr val="333333"/>
                          </a:solidFill>
                          <a:latin typeface="Times New Roman"/>
                          <a:ea typeface="Times New Roman"/>
                        </a:rPr>
                        <a:t>16 000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16 000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ctr">
                        <a:spcBef>
                          <a:spcPts val="0"/>
                        </a:spcBef>
                        <a:spcAft>
                          <a:spcPts val="0"/>
                        </a:spcAft>
                      </a:pPr>
                      <a:r>
                        <a:rPr lang="en-US" sz="1400">
                          <a:solidFill>
                            <a:srgbClr val="000000"/>
                          </a:solidFill>
                          <a:latin typeface="Times New Roman"/>
                          <a:ea typeface="Times New Roman"/>
                        </a:rPr>
                        <a:t>0</a:t>
                      </a: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9"/>
                  </a:ext>
                </a:extLst>
              </a:tr>
              <a:tr h="214593">
                <a:tc>
                  <a:txBody>
                    <a:bodyPr/>
                    <a:lstStyle/>
                    <a:p>
                      <a:pPr marL="0" marR="171450" algn="ctr">
                        <a:lnSpc>
                          <a:spcPct val="115000"/>
                        </a:lnSpc>
                        <a:spcBef>
                          <a:spcPts val="0"/>
                        </a:spcBef>
                        <a:spcAft>
                          <a:spcPts val="0"/>
                        </a:spcAft>
                        <a:tabLst>
                          <a:tab pos="2268220" algn="l"/>
                        </a:tabLst>
                      </a:pPr>
                      <a:r>
                        <a:rPr lang="ro-RO" sz="1400" b="1" i="1" dirty="0">
                          <a:latin typeface="Times New Roman"/>
                          <a:ea typeface="Times New Roman"/>
                        </a:rPr>
                        <a:t>Total, suma</a:t>
                      </a:r>
                      <a:endParaRPr lang="en-US" sz="1400" dirty="0">
                        <a:latin typeface="Times New Roman"/>
                        <a:ea typeface="Times New Roman"/>
                      </a:endParaRPr>
                    </a:p>
                  </a:txBody>
                  <a:tcPr marL="64999" marR="64999"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ro-RO" sz="1400" b="1" i="1">
                          <a:latin typeface="Times New Roman"/>
                          <a:ea typeface="Times New Roman"/>
                        </a:rPr>
                        <a:t> </a:t>
                      </a:r>
                      <a:endParaRPr lang="en-US" sz="1400">
                        <a:latin typeface="Times New Roman"/>
                        <a:ea typeface="Times New Roman"/>
                      </a:endParaRPr>
                    </a:p>
                  </a:txBody>
                  <a:tcPr marL="64999" marR="64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endParaRPr lang="en-US" sz="140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1450" algn="ctr">
                        <a:lnSpc>
                          <a:spcPct val="115000"/>
                        </a:lnSpc>
                        <a:spcBef>
                          <a:spcPts val="0"/>
                        </a:spcBef>
                        <a:spcAft>
                          <a:spcPts val="0"/>
                        </a:spcAft>
                      </a:pPr>
                      <a:r>
                        <a:rPr lang="ro-MO" sz="1800" b="1" i="1" u="sng" kern="1200" dirty="0">
                          <a:solidFill>
                            <a:schemeClr val="tx1"/>
                          </a:solidFill>
                          <a:latin typeface="+mn-lt"/>
                          <a:ea typeface="+mn-ea"/>
                          <a:cs typeface="+mn-cs"/>
                        </a:rPr>
                        <a:t>2 035 000 </a:t>
                      </a: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171450" algn="ctr">
                        <a:lnSpc>
                          <a:spcPct val="115000"/>
                        </a:lnSpc>
                        <a:spcBef>
                          <a:spcPts val="0"/>
                        </a:spcBef>
                        <a:spcAft>
                          <a:spcPts val="0"/>
                        </a:spcAft>
                      </a:pPr>
                      <a:r>
                        <a:rPr lang="ro-MO" sz="1400" b="1" dirty="0">
                          <a:latin typeface="Times New Roman"/>
                          <a:ea typeface="Times New Roman"/>
                        </a:rPr>
                        <a:t>1 785 000</a:t>
                      </a:r>
                      <a:endParaRPr lang="en-US" sz="1400" b="1"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171450" algn="r">
                        <a:lnSpc>
                          <a:spcPct val="115000"/>
                        </a:lnSpc>
                        <a:spcBef>
                          <a:spcPts val="0"/>
                        </a:spcBef>
                        <a:spcAft>
                          <a:spcPts val="0"/>
                        </a:spcAft>
                      </a:pPr>
                      <a:r>
                        <a:rPr lang="ro-MO" sz="1400" b="1" dirty="0">
                          <a:latin typeface="Times New Roman"/>
                          <a:ea typeface="Times New Roman"/>
                        </a:rPr>
                        <a:t>250</a:t>
                      </a:r>
                      <a:r>
                        <a:rPr lang="ro-MO" sz="1400" b="1" baseline="0" dirty="0">
                          <a:latin typeface="Times New Roman"/>
                          <a:ea typeface="Times New Roman"/>
                        </a:rPr>
                        <a:t> </a:t>
                      </a:r>
                      <a:r>
                        <a:rPr lang="ro-MO" sz="1400" b="1" dirty="0">
                          <a:latin typeface="Times New Roman"/>
                          <a:ea typeface="Times New Roman"/>
                        </a:rPr>
                        <a:t>000</a:t>
                      </a:r>
                      <a:endParaRPr lang="en-US" sz="1400" b="1"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20"/>
                  </a:ext>
                </a:extLst>
              </a:tr>
              <a:tr h="214593">
                <a:tc>
                  <a:txBody>
                    <a:bodyPr/>
                    <a:lstStyle/>
                    <a:p>
                      <a:pPr marL="0" marR="171450" algn="ctr">
                        <a:lnSpc>
                          <a:spcPct val="115000"/>
                        </a:lnSpc>
                        <a:spcBef>
                          <a:spcPts val="0"/>
                        </a:spcBef>
                        <a:spcAft>
                          <a:spcPts val="0"/>
                        </a:spcAft>
                      </a:pPr>
                      <a:r>
                        <a:rPr lang="ro-RO" sz="1400" b="1" i="1" dirty="0">
                          <a:latin typeface="Times New Roman"/>
                          <a:ea typeface="Times New Roman"/>
                        </a:rPr>
                        <a:t>Total, %</a:t>
                      </a:r>
                      <a:endParaRPr lang="en-US" sz="1400" dirty="0">
                        <a:latin typeface="Times New Roman"/>
                        <a:ea typeface="Times New Roman"/>
                      </a:endParaRPr>
                    </a:p>
                  </a:txBody>
                  <a:tcPr marL="64999" marR="64999" marT="0" marB="0" anchor="ctr">
                    <a:lnL w="28575"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1450" algn="ctr">
                        <a:lnSpc>
                          <a:spcPct val="115000"/>
                        </a:lnSpc>
                        <a:spcBef>
                          <a:spcPts val="0"/>
                        </a:spcBef>
                        <a:spcAft>
                          <a:spcPts val="0"/>
                        </a:spcAft>
                      </a:pPr>
                      <a:r>
                        <a:rPr lang="ro-RO" sz="1400" b="1" i="1" dirty="0">
                          <a:latin typeface="Times New Roman"/>
                          <a:ea typeface="Times New Roman"/>
                        </a:rPr>
                        <a:t> </a:t>
                      </a:r>
                      <a:endParaRPr lang="en-US" sz="1400" dirty="0">
                        <a:latin typeface="Times New Roman"/>
                        <a:ea typeface="Times New Roman"/>
                      </a:endParaRPr>
                    </a:p>
                  </a:txBody>
                  <a:tcPr marL="64999" marR="64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1450" algn="ctr">
                        <a:lnSpc>
                          <a:spcPct val="115000"/>
                        </a:lnSpc>
                        <a:spcBef>
                          <a:spcPts val="0"/>
                        </a:spcBef>
                        <a:spcAft>
                          <a:spcPts val="0"/>
                        </a:spcAft>
                      </a:pPr>
                      <a:endParaRPr lang="en-US" sz="1400" dirty="0">
                        <a:latin typeface="Times New Roman"/>
                        <a:ea typeface="Times New Roman"/>
                      </a:endParaRPr>
                    </a:p>
                  </a:txBody>
                  <a:tcPr marL="64999" marR="64999"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1450" algn="ctr">
                        <a:lnSpc>
                          <a:spcPct val="115000"/>
                        </a:lnSpc>
                        <a:spcBef>
                          <a:spcPts val="0"/>
                        </a:spcBef>
                        <a:spcAft>
                          <a:spcPts val="0"/>
                        </a:spcAft>
                      </a:pPr>
                      <a:r>
                        <a:rPr lang="ro-RO" sz="1400" b="1" dirty="0">
                          <a:latin typeface="Times New Roman"/>
                          <a:ea typeface="Times New Roman"/>
                        </a:rPr>
                        <a:t>100</a:t>
                      </a: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1450" algn="ctr">
                        <a:lnSpc>
                          <a:spcPct val="115000"/>
                        </a:lnSpc>
                        <a:spcBef>
                          <a:spcPts val="0"/>
                        </a:spcBef>
                        <a:spcAft>
                          <a:spcPts val="0"/>
                        </a:spcAft>
                      </a:pPr>
                      <a:r>
                        <a:rPr lang="ro-RO" sz="1400" b="1" dirty="0">
                          <a:latin typeface="Times New Roman"/>
                          <a:ea typeface="Times New Roman"/>
                        </a:rPr>
                        <a:t>78</a:t>
                      </a: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171450" algn="ctr">
                        <a:lnSpc>
                          <a:spcPct val="115000"/>
                        </a:lnSpc>
                        <a:spcBef>
                          <a:spcPts val="0"/>
                        </a:spcBef>
                        <a:spcAft>
                          <a:spcPts val="0"/>
                        </a:spcAft>
                      </a:pPr>
                      <a:r>
                        <a:rPr lang="ro-RO" sz="1400" b="1" dirty="0">
                          <a:latin typeface="Times New Roman"/>
                          <a:ea typeface="Times New Roman"/>
                        </a:rPr>
                        <a:t>22</a:t>
                      </a:r>
                      <a:endParaRPr lang="en-US" sz="1400" dirty="0">
                        <a:latin typeface="Times New Roman"/>
                        <a:ea typeface="Times New Roman"/>
                      </a:endParaRPr>
                    </a:p>
                  </a:txBody>
                  <a:tcPr marL="64999" marR="64999" marT="0" marB="0" anchor="ctr">
                    <a:lnL w="12700" cap="flat" cmpd="sng" algn="ctr">
                      <a:solidFill>
                        <a:srgbClr val="000000"/>
                      </a:solidFill>
                      <a:prstDash val="solid"/>
                      <a:round/>
                      <a:headEnd type="none" w="med" len="med"/>
                      <a:tailEnd type="none" w="med" len="med"/>
                    </a:lnL>
                    <a:lnR w="28575"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31302A-C5E4-4A2C-84A7-ABCD9E62E66A}"/>
              </a:ext>
            </a:extLst>
          </p:cNvPr>
          <p:cNvSpPr/>
          <p:nvPr/>
        </p:nvSpPr>
        <p:spPr>
          <a:xfrm>
            <a:off x="1038687" y="1890944"/>
            <a:ext cx="9969623" cy="2862322"/>
          </a:xfrm>
          <a:prstGeom prst="rect">
            <a:avLst/>
          </a:prstGeom>
        </p:spPr>
        <p:txBody>
          <a:bodyPr wrap="square">
            <a:spAutoFit/>
          </a:bodyPr>
          <a:lstStyle/>
          <a:p>
            <a:pPr lvl="0" algn="just" fontAlgn="base">
              <a:spcBef>
                <a:spcPct val="0"/>
              </a:spcBef>
              <a:spcAft>
                <a:spcPct val="0"/>
              </a:spcAft>
              <a:buFont typeface="Wingdings" pitchFamily="2" charset="2"/>
              <a:buChar char="q"/>
            </a:pPr>
            <a:r>
              <a:rPr lang="ro-MO" sz="2000" dirty="0">
                <a:latin typeface="Calibri" pitchFamily="34" charset="0"/>
                <a:ea typeface="Times New Roman" pitchFamily="18" charset="0"/>
                <a:cs typeface="Times New Roman" pitchFamily="18" charset="0"/>
              </a:rPr>
              <a:t>Personalitatea se formează în timp - nimeni nu se naște antreprenor – oricine poate învăța cum se conduce o afacere. </a:t>
            </a:r>
            <a:endParaRPr lang="en-US" sz="2000" dirty="0">
              <a:latin typeface="Calibri" pitchFamily="34" charset="0"/>
              <a:ea typeface="Times New Roman" pitchFamily="18" charset="0"/>
              <a:cs typeface="Times New Roman" pitchFamily="18" charset="0"/>
            </a:endParaRPr>
          </a:p>
          <a:p>
            <a:pPr lvl="0" algn="just" fontAlgn="base">
              <a:spcBef>
                <a:spcPct val="0"/>
              </a:spcBef>
              <a:spcAft>
                <a:spcPct val="0"/>
              </a:spcAft>
              <a:buFont typeface="Wingdings" pitchFamily="2" charset="2"/>
              <a:buChar char="q"/>
            </a:pPr>
            <a:endParaRPr lang="ro-MO" sz="2000" dirty="0">
              <a:latin typeface="Calibri" pitchFamily="34" charset="0"/>
              <a:ea typeface="Times New Roman" pitchFamily="18" charset="0"/>
              <a:cs typeface="Times New Roman" pitchFamily="18" charset="0"/>
            </a:endParaRPr>
          </a:p>
          <a:p>
            <a:pPr algn="just" fontAlgn="base">
              <a:spcBef>
                <a:spcPct val="0"/>
              </a:spcBef>
              <a:spcAft>
                <a:spcPct val="0"/>
              </a:spcAft>
              <a:buFont typeface="Wingdings" pitchFamily="2" charset="2"/>
              <a:buChar char="q"/>
            </a:pPr>
            <a:r>
              <a:rPr lang="ro-MO" sz="2000" dirty="0"/>
              <a:t> La inițierea afacerii nu este nevoie neapărat de o diploma, important este să identificăm  de care cunoștințe mai avem nevoie pentru a cunoaște mai bine specificul domeniul în care vom activa.</a:t>
            </a:r>
            <a:endParaRPr lang="en-US" sz="2000" dirty="0"/>
          </a:p>
          <a:p>
            <a:pPr algn="just" fontAlgn="base">
              <a:spcBef>
                <a:spcPct val="0"/>
              </a:spcBef>
              <a:spcAft>
                <a:spcPct val="0"/>
              </a:spcAft>
              <a:buFont typeface="Wingdings" pitchFamily="2" charset="2"/>
              <a:buChar char="q"/>
            </a:pPr>
            <a:endParaRPr lang="en-US" sz="2000" dirty="0"/>
          </a:p>
          <a:p>
            <a:pPr algn="just" fontAlgn="base">
              <a:spcBef>
                <a:spcPct val="0"/>
              </a:spcBef>
              <a:spcAft>
                <a:spcPct val="0"/>
              </a:spcAft>
              <a:buFont typeface="Wingdings" pitchFamily="2" charset="2"/>
              <a:buChar char="q"/>
            </a:pPr>
            <a:r>
              <a:rPr lang="ro-MO" sz="2000" dirty="0"/>
              <a:t> (</a:t>
            </a:r>
            <a:r>
              <a:rPr lang="ro-MO" sz="2000" i="1" dirty="0"/>
              <a:t>La cunoștințe se referă experiența de lucru în domeniu, </a:t>
            </a:r>
            <a:r>
              <a:rPr lang="ro-RO" sz="2000" i="1" dirty="0"/>
              <a:t>cursuri de instruire profesională (ex. apicultură, reparații utilaje, prestări servicii auto, frizerie etc.) și în domeniul antreprenorial (cunoștințe juridice, financiare, management personal etc.)</a:t>
            </a:r>
            <a:endParaRPr lang="ro-MO" sz="2000" i="1" dirty="0">
              <a:latin typeface="Calibri" pitchFamily="34" charset="0"/>
              <a:ea typeface="Times New Roman" pitchFamily="18" charset="0"/>
              <a:cs typeface="Times New Roman" pitchFamily="18" charset="0"/>
            </a:endParaRPr>
          </a:p>
        </p:txBody>
      </p:sp>
    </p:spTree>
    <p:extLst>
      <p:ext uri="{BB962C8B-B14F-4D97-AF65-F5344CB8AC3E}">
        <p14:creationId xmlns:p14="http://schemas.microsoft.com/office/powerpoint/2010/main" val="25064292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Прямоугольник 3"/>
          <p:cNvSpPr>
            <a:spLocks noChangeArrowheads="1"/>
          </p:cNvSpPr>
          <p:nvPr/>
        </p:nvSpPr>
        <p:spPr bwMode="auto">
          <a:xfrm>
            <a:off x="869684" y="721379"/>
            <a:ext cx="10752667" cy="523220"/>
          </a:xfrm>
          <a:prstGeom prst="rect">
            <a:avLst/>
          </a:prstGeom>
          <a:noFill/>
          <a:ln w="9525">
            <a:noFill/>
            <a:miter lim="800000"/>
            <a:headEnd/>
            <a:tailEnd/>
          </a:ln>
        </p:spPr>
        <p:txBody>
          <a:bodyPr>
            <a:spAutoFit/>
          </a:bodyPr>
          <a:lstStyle/>
          <a:p>
            <a:pPr algn="ctr"/>
            <a:r>
              <a:rPr lang="ro-MO" sz="2800" b="1" dirty="0">
                <a:solidFill>
                  <a:schemeClr val="accent6">
                    <a:lumMod val="75000"/>
                  </a:schemeClr>
                </a:solidFill>
                <a:latin typeface="Calibri" pitchFamily="34" charset="0"/>
              </a:rPr>
              <a:t>VERIFICAREA VIABILITĂȚII IDEI DE AFACERI. </a:t>
            </a:r>
            <a:endParaRPr lang="ro-MO" altLang="en-US" sz="2800" b="1" dirty="0">
              <a:solidFill>
                <a:srgbClr val="000000"/>
              </a:solidFill>
              <a:cs typeface="Arial" pitchFamily="34" charset="0"/>
            </a:endParaRPr>
          </a:p>
        </p:txBody>
      </p:sp>
      <p:sp>
        <p:nvSpPr>
          <p:cNvPr id="6145" name="Rectangle 1"/>
          <p:cNvSpPr>
            <a:spLocks noChangeArrowheads="1"/>
          </p:cNvSpPr>
          <p:nvPr/>
        </p:nvSpPr>
        <p:spPr bwMode="auto">
          <a:xfrm>
            <a:off x="976544" y="1302054"/>
            <a:ext cx="10138299"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buSzPct val="80000"/>
              <a:buFont typeface="Wingdings" pitchFamily="2" charset="2"/>
              <a:buChar char="q"/>
            </a:pP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La identificarea ideii de afaceri este posibil să ne inspirăm din oricare sursă, fie din </a:t>
            </a:r>
            <a:r>
              <a:rPr lang="ro-MO" sz="2400" dirty="0">
                <a:latin typeface="Calibri" pitchFamily="34" charset="0"/>
                <a:ea typeface="Times New Roman" pitchFamily="18" charset="0"/>
                <a:cs typeface="Times New Roman" pitchFamily="18" charset="0"/>
              </a:rPr>
              <a:t>propriile ideile inedite or</a:t>
            </a: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i </a:t>
            </a:r>
            <a:r>
              <a:rPr lang="ro-MO" sz="2400" dirty="0">
                <a:latin typeface="Calibri" pitchFamily="34" charset="0"/>
                <a:ea typeface="Times New Roman" pitchFamily="18" charset="0"/>
                <a:cs typeface="Times New Roman" pitchFamily="18" charset="0"/>
              </a:rPr>
              <a:t>din i</a:t>
            </a: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deile deja existente pe piața locală (sat,  raion, republică), fie din cele identificate mergând peste hotare. </a:t>
            </a:r>
          </a:p>
          <a:p>
            <a:pPr marL="0" marR="0" lvl="0" indent="0" algn="just" defTabSz="914400" rtl="0" eaLnBrk="1" fontAlgn="base" latinLnBrk="0" hangingPunct="1">
              <a:lnSpc>
                <a:spcPct val="100000"/>
              </a:lnSpc>
              <a:spcBef>
                <a:spcPct val="0"/>
              </a:spcBef>
              <a:spcAft>
                <a:spcPct val="0"/>
              </a:spcAft>
              <a:buClrTx/>
              <a:buSzPct val="80000"/>
              <a:buFont typeface="Wingdings" pitchFamily="2" charset="2"/>
              <a:buChar char="q"/>
              <a:tabLst/>
            </a:pP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Nu ar fi corect să căutăm doar ideii absolut noi!</a:t>
            </a:r>
            <a:r>
              <a:rPr kumimoji="0" lang="ro-MO" sz="2400" b="0" i="0" u="none" strike="noStrike" cap="none" normalizeH="0" dirty="0">
                <a:ln>
                  <a:noFill/>
                </a:ln>
                <a:solidFill>
                  <a:schemeClr val="tx1"/>
                </a:solidFill>
                <a:effectLst/>
                <a:latin typeface="Calibri" pitchFamily="34" charset="0"/>
                <a:ea typeface="Times New Roman" pitchFamily="18" charset="0"/>
                <a:cs typeface="Times New Roman" pitchFamily="18" charset="0"/>
              </a:rPr>
              <a:t> </a:t>
            </a:r>
            <a:r>
              <a:rPr kumimoji="0" lang="ro-MO" sz="2400" b="0" i="0" strike="noStrike" cap="none" normalizeH="0" baseline="0" dirty="0">
                <a:ln>
                  <a:noFill/>
                </a:ln>
                <a:solidFill>
                  <a:schemeClr val="tx1"/>
                </a:solidFill>
                <a:effectLst/>
                <a:latin typeface="Calibri" pitchFamily="34" charset="0"/>
                <a:ea typeface="Times New Roman" pitchFamily="18" charset="0"/>
                <a:cs typeface="Times New Roman" pitchFamily="18" charset="0"/>
              </a:rPr>
              <a:t>Important este ca orice idee identificată să fie analizată sub aspect de viabilitate.</a:t>
            </a:r>
          </a:p>
          <a:p>
            <a:pPr>
              <a:buSzPct val="80000"/>
              <a:buFont typeface="Wingdings" pitchFamily="2" charset="2"/>
              <a:buChar char="q"/>
            </a:pPr>
            <a:r>
              <a:rPr lang="ro-MO" sz="2400" dirty="0"/>
              <a:t> Oricare idee de afacere poate fi viabilă dacă </a:t>
            </a:r>
            <a:r>
              <a:rPr lang="ro-RO" sz="2400" dirty="0"/>
              <a:t>întrunește următoarelor cerințe: </a:t>
            </a:r>
            <a:endParaRPr lang="en-US" sz="2400" dirty="0"/>
          </a:p>
          <a:p>
            <a:pPr lvl="1">
              <a:buFont typeface="Arial" pitchFamily="34" charset="0"/>
              <a:buChar char="•"/>
            </a:pPr>
            <a:r>
              <a:rPr lang="ro-RO" sz="2400" dirty="0"/>
              <a:t> orientată pe principiile de bază a afacerilor – capabilă sa genereze profit; </a:t>
            </a:r>
            <a:endParaRPr lang="en-US" sz="2400" dirty="0"/>
          </a:p>
          <a:p>
            <a:pPr lvl="1">
              <a:buFont typeface="Arial" pitchFamily="34" charset="0"/>
              <a:buChar char="•"/>
            </a:pPr>
            <a:r>
              <a:rPr lang="ro-RO" sz="2400" dirty="0"/>
              <a:t> realistă –se integrează in contextul economic; </a:t>
            </a:r>
            <a:endParaRPr lang="en-US" sz="2400" dirty="0"/>
          </a:p>
          <a:p>
            <a:pPr lvl="1">
              <a:buFont typeface="Arial" pitchFamily="34" charset="0"/>
              <a:buChar char="•"/>
            </a:pPr>
            <a:r>
              <a:rPr lang="ro-RO" sz="2400" dirty="0"/>
              <a:t> inovatoare /elemente inovatoare – sa aducă ceva nou pe piață; </a:t>
            </a:r>
            <a:endParaRPr lang="en-US" sz="2400" dirty="0"/>
          </a:p>
          <a:p>
            <a:pPr lvl="1">
              <a:buFont typeface="Arial" pitchFamily="34" charset="0"/>
              <a:buChar char="•"/>
            </a:pPr>
            <a:r>
              <a:rPr lang="ro-RO" sz="2400" dirty="0"/>
              <a:t> satisface cererea actuală si/sau potențială a pieţii – sa satisfacă o necesitate actuală ori de viitor a consumatorului; </a:t>
            </a:r>
            <a:endParaRPr lang="en-US" sz="2400" dirty="0"/>
          </a:p>
          <a:p>
            <a:pPr lvl="1">
              <a:buFont typeface="Arial" pitchFamily="34" charset="0"/>
              <a:buChar char="•"/>
            </a:pPr>
            <a:r>
              <a:rPr lang="ro-RO" sz="2400" dirty="0"/>
              <a:t> sa apară și să fie implementată la momentul oportun. </a:t>
            </a:r>
          </a:p>
          <a:p>
            <a:pPr lvl="1"/>
            <a:endParaRPr lang="en-US" sz="2400" dirty="0"/>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endParaRPr kumimoji="0" lang="ro-MO"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130940-6733-4CC0-8DF0-2D4B04F89872}"/>
              </a:ext>
            </a:extLst>
          </p:cNvPr>
          <p:cNvSpPr>
            <a:spLocks noGrp="1"/>
          </p:cNvSpPr>
          <p:nvPr>
            <p:ph idx="1"/>
          </p:nvPr>
        </p:nvSpPr>
        <p:spPr>
          <a:xfrm>
            <a:off x="800100" y="1165225"/>
            <a:ext cx="10515600" cy="4351338"/>
          </a:xfrm>
        </p:spPr>
        <p:txBody>
          <a:bodyPr>
            <a:normAutofit/>
          </a:bodyPr>
          <a:lstStyle/>
          <a:p>
            <a:pPr>
              <a:buNone/>
            </a:pPr>
            <a:r>
              <a:rPr lang="ro-MO" b="1" i="1" u="sng" dirty="0"/>
              <a:t>Studiu de caz 1: </a:t>
            </a:r>
          </a:p>
          <a:p>
            <a:pPr>
              <a:buNone/>
            </a:pPr>
            <a:r>
              <a:rPr lang="ro-MO" b="1" i="1" dirty="0"/>
              <a:t>   </a:t>
            </a:r>
            <a:r>
              <a:rPr lang="ro-MO" dirty="0"/>
              <a:t>DVS ați lansat o afacere și conform estimărilor preconizați ca în fiecare zi volumul </a:t>
            </a:r>
            <a:r>
              <a:rPr lang="ro-MO" i="1" dirty="0"/>
              <a:t>vânzările</a:t>
            </a:r>
            <a:r>
              <a:rPr lang="ro-MO" dirty="0"/>
              <a:t> să fie dublat</a:t>
            </a:r>
            <a:r>
              <a:rPr lang="ro-MO" i="1" dirty="0"/>
              <a:t>. </a:t>
            </a:r>
            <a:endParaRPr lang="ro-MO" i="1" dirty="0">
              <a:solidFill>
                <a:schemeClr val="accent2">
                  <a:lumMod val="75000"/>
                </a:schemeClr>
              </a:solidFill>
            </a:endParaRPr>
          </a:p>
          <a:p>
            <a:pPr>
              <a:buNone/>
            </a:pPr>
            <a:r>
              <a:rPr lang="ro-MO" i="1" dirty="0"/>
              <a:t> </a:t>
            </a:r>
            <a:r>
              <a:rPr lang="ro-MO" b="1" i="1" u="sng" dirty="0"/>
              <a:t>Sarcina:</a:t>
            </a:r>
            <a:r>
              <a:rPr lang="ro-MO" b="1" i="1" dirty="0"/>
              <a:t> </a:t>
            </a:r>
            <a:r>
              <a:rPr lang="ro-MO" i="1" dirty="0"/>
              <a:t>De identificat în câte zile volumul vânzărilor va constitui suma de 50 mii lei, dacă în 30 de zile volumul vânzărilor va fi de 100 mii lei?</a:t>
            </a:r>
          </a:p>
        </p:txBody>
      </p:sp>
    </p:spTree>
    <p:extLst>
      <p:ext uri="{BB962C8B-B14F-4D97-AF65-F5344CB8AC3E}">
        <p14:creationId xmlns:p14="http://schemas.microsoft.com/office/powerpoint/2010/main" val="12636625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3130940-6733-4CC0-8DF0-2D4B04F89872}"/>
              </a:ext>
            </a:extLst>
          </p:cNvPr>
          <p:cNvSpPr>
            <a:spLocks noGrp="1"/>
          </p:cNvSpPr>
          <p:nvPr>
            <p:ph idx="1"/>
          </p:nvPr>
        </p:nvSpPr>
        <p:spPr>
          <a:xfrm>
            <a:off x="800100" y="1165225"/>
            <a:ext cx="10515600" cy="4351338"/>
          </a:xfrm>
        </p:spPr>
        <p:txBody>
          <a:bodyPr>
            <a:normAutofit/>
          </a:bodyPr>
          <a:lstStyle/>
          <a:p>
            <a:pPr>
              <a:buNone/>
            </a:pPr>
            <a:r>
              <a:rPr lang="ro-MO" b="1" i="1" u="sng" dirty="0"/>
              <a:t>Studiu de caz 2: </a:t>
            </a:r>
            <a:endParaRPr lang="ro-MD" b="1" i="1" u="sng" dirty="0"/>
          </a:p>
          <a:p>
            <a:pPr>
              <a:buNone/>
            </a:pPr>
            <a:endParaRPr lang="ro-MO" b="1" i="1" u="sng" dirty="0"/>
          </a:p>
          <a:p>
            <a:pPr>
              <a:buNone/>
            </a:pPr>
            <a:r>
              <a:rPr lang="ro-MO" dirty="0"/>
              <a:t>   DVS planificați să lansați o afacere în domeniul croitoriei. Conform</a:t>
            </a:r>
            <a:r>
              <a:rPr lang="ro-MO" b="1" i="1" dirty="0"/>
              <a:t> </a:t>
            </a:r>
            <a:r>
              <a:rPr lang="ro-MO" dirty="0"/>
              <a:t>calculelor, având 5 mașini de cusut ar fi nevoie de 5 ore pentru a coase 5 fuste.</a:t>
            </a:r>
            <a:endParaRPr lang="ro-MO" i="1" dirty="0">
              <a:solidFill>
                <a:schemeClr val="accent2">
                  <a:lumMod val="75000"/>
                </a:schemeClr>
              </a:solidFill>
            </a:endParaRPr>
          </a:p>
          <a:p>
            <a:pPr>
              <a:buNone/>
            </a:pPr>
            <a:r>
              <a:rPr lang="ro-MO" i="1" dirty="0"/>
              <a:t> </a:t>
            </a:r>
            <a:r>
              <a:rPr lang="ro-MO" b="1" i="1" u="sng" dirty="0"/>
              <a:t>Sarcina:</a:t>
            </a:r>
            <a:r>
              <a:rPr lang="ro-MO" b="1" i="1" dirty="0"/>
              <a:t> </a:t>
            </a:r>
            <a:r>
              <a:rPr lang="ro-MO" i="1" dirty="0"/>
              <a:t>De identificat de cât timp ar fi nevoie pentru a coase 100 de fuste, având 100 mașini de cusut? </a:t>
            </a:r>
          </a:p>
        </p:txBody>
      </p:sp>
    </p:spTree>
    <p:extLst>
      <p:ext uri="{BB962C8B-B14F-4D97-AF65-F5344CB8AC3E}">
        <p14:creationId xmlns:p14="http://schemas.microsoft.com/office/powerpoint/2010/main" val="12636625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50900" y="990600"/>
            <a:ext cx="10515600" cy="661988"/>
          </a:xfrm>
        </p:spPr>
        <p:txBody>
          <a:bodyPr>
            <a:normAutofit/>
          </a:bodyPr>
          <a:lstStyle/>
          <a:p>
            <a:pPr algn="ctr"/>
            <a:r>
              <a:rPr lang="ro-RO" sz="2800" b="1" dirty="0">
                <a:solidFill>
                  <a:schemeClr val="accent6">
                    <a:lumMod val="75000"/>
                  </a:schemeClr>
                </a:solidFill>
                <a:latin typeface="+mn-lt"/>
              </a:rPr>
              <a:t>PLANIFICAREA ȘI MANAGEMENTUL AFACERII</a:t>
            </a:r>
          </a:p>
        </p:txBody>
      </p:sp>
      <p:sp>
        <p:nvSpPr>
          <p:cNvPr id="3" name="Содержимое 2"/>
          <p:cNvSpPr>
            <a:spLocks noGrp="1"/>
          </p:cNvSpPr>
          <p:nvPr>
            <p:ph sz="half" idx="1"/>
          </p:nvPr>
        </p:nvSpPr>
        <p:spPr>
          <a:xfrm>
            <a:off x="736846" y="1787525"/>
            <a:ext cx="11036053" cy="4351338"/>
          </a:xfrm>
        </p:spPr>
        <p:txBody>
          <a:bodyPr>
            <a:normAutofit fontScale="70000" lnSpcReduction="20000"/>
          </a:bodyPr>
          <a:lstStyle/>
          <a:p>
            <a:pPr>
              <a:buSzPct val="80000"/>
              <a:buFont typeface="Wingdings" pitchFamily="2" charset="2"/>
              <a:buChar char="q"/>
            </a:pPr>
            <a:r>
              <a:rPr lang="ro-MO" dirty="0"/>
              <a:t> </a:t>
            </a:r>
            <a:r>
              <a:rPr lang="ro-MO" sz="3200" dirty="0"/>
              <a:t>Procesul de atingere a obiectivelor oricărei afaceri este imposibil fără realizarea următoarelor activități manageriale: </a:t>
            </a:r>
          </a:p>
          <a:p>
            <a:pPr>
              <a:buNone/>
            </a:pPr>
            <a:r>
              <a:rPr lang="ro-MO" dirty="0"/>
              <a:t>a)</a:t>
            </a:r>
            <a:r>
              <a:rPr lang="ro-MO" sz="3200" dirty="0"/>
              <a:t>Planificarea afacerii</a:t>
            </a:r>
            <a:r>
              <a:rPr lang="en-US" sz="3200" dirty="0"/>
              <a:t> </a:t>
            </a:r>
            <a:r>
              <a:rPr lang="ro-MO" sz="3200" dirty="0"/>
              <a:t>– ori stabilirea obiectivelor întreprinderii si identificarea  celor mai potrivite mijloacele pentru realizare a lor. </a:t>
            </a:r>
          </a:p>
          <a:p>
            <a:pPr>
              <a:buNone/>
            </a:pPr>
            <a:r>
              <a:rPr lang="ro-MO" sz="3200" dirty="0"/>
              <a:t>b)Organizarea activității - procesul prin care se creează structura întreprinderii pentru atingerea obiectivelor stabilite prin planificare. </a:t>
            </a:r>
          </a:p>
          <a:p>
            <a:pPr>
              <a:buNone/>
            </a:pPr>
            <a:r>
              <a:rPr lang="ro-MO" sz="3200" dirty="0"/>
              <a:t>c)Implementarea planului</a:t>
            </a:r>
            <a:r>
              <a:rPr lang="en-US" sz="3200" dirty="0"/>
              <a:t> </a:t>
            </a:r>
            <a:r>
              <a:rPr lang="ro-MO" sz="3200" dirty="0"/>
              <a:t>– activități prin care angajații sunt influențați să participe activ la atingerea obiectivelor individuale si organizaționale. (antrenare si motivare a personalului) si </a:t>
            </a:r>
          </a:p>
          <a:p>
            <a:pPr>
              <a:buNone/>
            </a:pPr>
            <a:r>
              <a:rPr lang="ro-MO" sz="3200" dirty="0"/>
              <a:t>d)Controlul implementării și rezultatelor - evaluarea performanțelor activității firmei, acestea fiind,măsurate si comparate cu obiectivele stabilite inițial.</a:t>
            </a:r>
            <a:br>
              <a:rPr lang="ro-MO" dirty="0"/>
            </a:br>
            <a:endParaRPr lang="ro-MO" dirty="0"/>
          </a:p>
          <a:p>
            <a:endParaRPr lang="ro-RO"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2319</TotalTime>
  <Words>4194</Words>
  <Application>Microsoft Office PowerPoint</Application>
  <PresentationFormat>Widescreen</PresentationFormat>
  <Paragraphs>722</Paragraphs>
  <Slides>46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Arial</vt:lpstr>
      <vt:lpstr>Calibri</vt:lpstr>
      <vt:lpstr>Garamond</vt:lpstr>
      <vt:lpstr>Times New Roman</vt:lpstr>
      <vt:lpstr>Wingdings</vt:lpstr>
      <vt:lpstr>Organic</vt:lpstr>
      <vt:lpstr>Programul „START pentru TINERI:  o afacere durabilă la tine acasă”</vt:lpstr>
      <vt:lpstr>PowerPoint Presentation</vt:lpstr>
      <vt:lpstr>Subiecte abordate</vt:lpstr>
      <vt:lpstr>PowerPoint Presentation</vt:lpstr>
      <vt:lpstr>PowerPoint Presentation</vt:lpstr>
      <vt:lpstr>PowerPoint Presentation</vt:lpstr>
      <vt:lpstr>PowerPoint Presentation</vt:lpstr>
      <vt:lpstr>PowerPoint Presentation</vt:lpstr>
      <vt:lpstr>PLANIFICAREA ȘI MANAGEMENTUL AFACERII</vt:lpstr>
      <vt:lpstr>PowerPoint Presentation</vt:lpstr>
      <vt:lpstr>CE REPREZINTĂ UN PLAN DE AFACERI? </vt:lpstr>
      <vt:lpstr>PowerPoint Presentation</vt:lpstr>
      <vt:lpstr>TIPURI DE PLANURI DE AFACERI</vt:lpstr>
      <vt:lpstr>SCOPUL ELABORĂRII PLANULUI DE AFACERI  </vt:lpstr>
      <vt:lpstr>PROCESUL  ÎNTOCMIRII PLANULUI DE AFACERI</vt:lpstr>
      <vt:lpstr>INFORMAŢIA NECESARĂ PENTRU ÎNTOCMIREA PLANULUI DE AFACERI</vt:lpstr>
      <vt:lpstr>STRUCTURA PLANULUI DE AFACERI</vt:lpstr>
      <vt:lpstr>MODEL DE STRUCTURĂ A PLANULUI DE AFACERI</vt:lpstr>
      <vt:lpstr>STRUCTURA PA ÎN CADRUL PROGRAMULUI START PENTRU TINERI</vt:lpstr>
      <vt:lpstr>PowerPoint Presentation</vt:lpstr>
      <vt:lpstr>CINE ÎNTOCMEŞTE PLANUL DE AFACERI ? </vt:lpstr>
      <vt:lpstr>REZUMAT (SINTEZA  AFACERII)</vt:lpstr>
      <vt:lpstr>1. TITLUL PROIECTULUI, SCOP ȘI OBIECTIVE</vt:lpstr>
      <vt:lpstr>PowerPoint Presentation</vt:lpstr>
      <vt:lpstr>Date despre lucrătorul migrant</vt:lpstr>
      <vt:lpstr>Date despre fondatori și care este cota de participare a fiecăruia</vt:lpstr>
      <vt:lpstr>DESCRIEREA ÎNTREPRINDERII     Descrierea întreprinderii şi a activităţii desfăşurate  Activând ca medic stomatolog din anul 2009 și până în prezent și frecventând mai mult cursuri de perfecționare în domeniul stomatologie, am decis să lansez o afacere care me-ar permite să mă afirm ca specialist în acest domeniu, iar pe de altă parte me-ar asigura și independența financiară pentru întreținerea familiei care este formată din 3 membri.   La identificarea ideii de afaceri am ținut cont de experiența acumulată și de rezultatele analizei situației pe piața serviciilor stomatologice. Analizând situația pe piața serviciilor stomatologice și ținând cont de experiența acumulată activând ca medic stomatolog în cadrul a 3 întreprinderi specializate în domeniul respectiv, am ajuns la concluzia, că serviciile stomatologice sunt permanent solicitate și chiar dacă pe piața respectivă activează mai multe cabinete stomatologice, ar fi cu mult mai rentabil și mai puțin riscant să mă axez pe segmentul servicii stomatologice pentru maturi și copii. De regulă, majoritatea cabinetelor stomatologice private preferă să lucrezi doar cu cei maturi, iar segmentul serviciilor stomatologice pentru copii rămâne a fi neacoperit.   Astfel, pentru dezvoltarea afacerii, din resursele proprii și cu susținerea financiară din partea mamei, care muncește peste hotare, în anul 2015 am procurat un spațiu comercial cu suprafața de 82 m2, format din 5 încăperi, dintre care 2 încăperi vor dotate cu fotolii stomatologice și echipamentul necesar pentru 2 medici, iar alte 3 încăperi sunt destinate infrastructurii cabinetului( sală de așteptare, baie, sală pentru personal). Încăperea este conectat la toate serviciile comunale: canalizare, gaz și energie electrică.  În scopul lansării afacerii, în luna noiembrie 2018, am înregistrat întreprinderea cu statut juridic de Societate cu Răspundere Limitată, cu un singur fondator, Ion CUTĂRICĂ. Domeniul de activitate al întreprinderii este activități de asistență stomatologică. Serviciile prestate de întreprindere vor fi: terapie maturi, terapie pediatrică (pentru copii), protezare și chirurgie ambulatoriu.   În cadrul întreprinderii vor activa inițial doi medici cu experiență de minimum 5 ani, două asistente medicale și o derdicătoare. Evidența Contabilitatea va fi asigurată în bază de contract de o firmă specializată în domeniu. </vt:lpstr>
      <vt:lpstr>PowerPoint Presentation</vt:lpstr>
      <vt:lpstr>PowerPoint Presentation</vt:lpstr>
      <vt:lpstr>Descrierea investiţiei în cadrul proiectului:</vt:lpstr>
      <vt:lpstr>PowerPoint Presentation</vt:lpstr>
      <vt:lpstr> Impactul investiţiei.  (De indicat cum va influenţa implementarea proiectului investiţional asupra afacerii?)  Realizarea investițiilor în cadrul proiectului privind lansarea cabinetului stomatologic  SRL ”............” va asigura în primul rând lansarea unei noi întreprinderi pe piață, iar pe de altă parte acoperirea parțială a solicitărilor serviciilor stomatologice specifice copiilor, care în ultimii ani sunt tot mai solicitate pe piață, precum și a persoanelor mature cu venituri modeste.   Totodată, implementarea prezentului proiect va asigura crearea a 6 noi locuri de muncă și obținerea a cca. 850 mii lei venituri anuale din vânzări, care vor asigura viabilitatea și extinderea afacerii în următorii 2-3 ani, sporind numărul clienților care vor beneficia de serviciile întreprinderii cu cca 20-25% anual.   </vt:lpstr>
      <vt:lpstr>Potenţialii beneficiari ai proiectului.  (De indicat cine vor beneficia de rezultatele proiectului, direct sau indirect).</vt:lpstr>
      <vt:lpstr>Durata de implementare a proiectului (Indicaţi perioada de implementare a proiectului)</vt:lpstr>
      <vt:lpstr>Resursele materiale implicate în realizarea proiectului</vt:lpstr>
      <vt:lpstr>4. PARTICIPARE LA ALTE PROIECTE/ PROGRAME</vt:lpstr>
      <vt:lpstr>RESURSELE UMANE ALE ÎNTREPRINDERII</vt:lpstr>
      <vt:lpstr>5.2. Descrierea resurselor umane (Cine va activa în cadrul întreprinderii (agronom, inginer, lăcătuş, contabil, vânzător etc.) Pentru realizarea scopurilor preconizate pentru următorii trei ani, în cadrul întreprinderii inițial vor activa 2 medici stomatologici cu experiență de minimum 5 ani, 2 surori medicale cu experiență în domeniu stomatologiei,  1 administrator și 1 contabil. Începând cu anul doi de activitate programul de lucru a cabinetului va fi organizat în două schimburi și va fi angajat suplimentar încă un medic și o soră medicală.  Contabilitatea este asigurată în bază de servicii de un contabil cu experiență mai mare de 10 ani.   </vt:lpstr>
      <vt:lpstr>PRODUSUL ȘI PIAȚA Care este piaţa ţintă? Cât de mare estimaţi a fi această piaţă?   Piața țintă a cabinetului stomatologic sunt bărbații și femeile care necesită servicii stomatologice, precum și copii cu vârsta de la 4 ani. Serviciile de tratare pe canal, plombare, extracții, și detartraj sunt destinate persoanelor cu un venit mediu. Cât privește protezarea, aceste serviciu este destina clienților cu un venit lunar mai mare ca media pe economie.   Din studiul efectuat, precum si din experiența acumulată activând ca medic stomatolog, putem constata că serviciile respective sunt solicitate nu în dependență de locul amplasării, dar în primul rând în dependență de calitate și încrederea în medici. Chiar dacă cabinetul este amplasat în sectorul Botanica al mun. Chișinău, inițial, majoritatea clienților vor fi pacienții permanenți ai medicilor care vor fi angajați, chiar dacă acestea locuiesc în alte sectoare a orașului.  În următorii ani preconizăm să atragem ca clienți iar locuitorii acestui sectorului, precum și pe cei care au un loc de muncă în sectorul Botanica. Totodată cca 20-25% din total clienți vor fi locuitori din localitățile din preajma orașului, precum și cetățeni sărini veniți la cunoștințe ori rude în Moldova și care preferă să beneficieze de servicii stomatologice, fiind cu mult mai ieftine decât în țara de origine. Condițiile în care vor fi prestate serviciile, gama acestora, profesionalismul medicilor și calitatea, precum si preţul, care este mai mic decât media celui existent pe piață cu cca 5%, va asigura deservirea a cca 1700-1800 clienți anual.   După primul an de activitate, investiția efectuată va asigura extinderea numărului de clienți cu cca 20-25% din contul angajării suplimentare a încă unui medic stomatolog.  </vt:lpstr>
      <vt:lpstr>6.2. Poziţia produselor/ serviciilor întreprinderii pe piaţă comparativ cu cele ale concurenţei   (Descrieţi principalele avantaje/dezavantaje ale produselor/serviciilor d-voastră comparativ cu cele oferite de concurenţă.) Deosebirea serviciilor stomatologice prestate de cabinetul stomatologic ”............., comparativ cu alți prestatori de servicii similare constă în: - Calitatea serviciilor asigurate de medici cu experiență, utilaje și materiale de ultimă generație; - Condițiile în care se acordă serviciile;  - Spectru larg al serviciilor prestate – investigare radiologică, tratare, extracție și protezare; - Servicii stomatologice pentru copii; - Flexibilitatea graficului de lucru cu clenții; - Prețuri accesibile pentru clienți cu venituri la nivel de media pe economie. </vt:lpstr>
      <vt:lpstr>Volumul vânzărilor planificate</vt:lpstr>
      <vt:lpstr> Metode de promovare utilizate  Dat fiind faptul, că medicii care vor fi angajați în cabinetul stomatologic activează deja în acest domeniu mai mult de 8 ani pe piață, promovarea serviciilor prestate va fi efectuată în primul rând de clienții fideli acestor medici. Totodată vor fi folosite flaiere care se vor distribuie periodic în cutiile poștale și în locuri aglomerate direct potențialilor clienți.   Deasemenia vor fi folosite pentru promovare și rețelele de socializare Facebook și Odnoklasniki. Pe aceste rețele periodic vor fi plasate noutăți privind tehnologiile avansate din domeniul stomatologic, precum și comentariile clienților despre calitatea serviciilor prestate de cabinetul ”DENTINOVA LUX”.   Copiilor vor fi oferite diferite diplome și cadouri pentru: ”Prima vizită la stomatolog”, ”Primul dinte extras” etc.  </vt:lpstr>
      <vt:lpstr>PROCESUL DE PRODUCȚIE  Serviciile stomatologice vor fi prestate într-un spațiu cu suprafața de 82 m.p., proprietatea privată a fondatorului.   În acest spațiu vor fi amenajate două cabinete pentru medicii stomatologi, un cabinet radiologic pentru investigații dentare, o sală pentru sterilizare a utilajului stomatologic, birou pentru personal și o sală de așteptare pentru pacienți.  Programarea clienților este efectuată de către administrator care va dispune de loc amenajat la intrare în sala de așteptare a cabinetului stomatologic. Pe lângă locul destinat administratorului, sala de așteptare va fi dotată cu TV, canapea și fotolii pentru 5 - 6 persoane.  La sosirea clientului acesta este preluat de administratorul salonului care identifică doleanțele clientului după care îl direcționează la specialistul corespunzător pentru a i se acorda serviciul solicitat.  Serviciile stomatologice vor fi acordate de 2 medici și 2 asistente medicale, în două cabinete separate, fiind folosite 2 fotolii stomatologice de ultima generație.   Pentru efectuarea investigațiilor radiologice va fi utilizat aparatul radiologic amplasat în încăpere separată.   La acordare serviciilor de protezare dentară va fi folosit aparatul implantologic. Pentru menținerea condițiilor necesare efectuării intervențiilor stomatologice și evitării riscului diferitor infecții, la dezinfectarea încăperii va fi utilizată o lampă bacteriologică. Protezele dentare vor fi realizate în bază de servicii prestate de întreprinderi autorizate.  </vt:lpstr>
      <vt:lpstr>DATE PRIVIND BUNURILE ÎNTREPRINDERII   Date tehnice cu privire la principalele maşini, utilaje şi mijloace de transport aflate la moment în proprietatea agentului economic</vt:lpstr>
      <vt:lpstr>Imobile/terenuri deţinute de întreprindere la moment</vt:lpstr>
      <vt:lpstr>COSTUL TOTAL AL PROIECTULUI ETAPELE DE REALIZARE A PROIECTULUI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Cursuri de instruire din cadrul Programului pentru Atragerea Remitențelor în Economie PARE 1+1</dc:title>
  <dc:creator>Oxana Constantinova</dc:creator>
  <cp:lastModifiedBy>User</cp:lastModifiedBy>
  <cp:revision>165</cp:revision>
  <dcterms:created xsi:type="dcterms:W3CDTF">2020-06-23T14:05:57Z</dcterms:created>
  <dcterms:modified xsi:type="dcterms:W3CDTF">2021-04-13T16:42:00Z</dcterms:modified>
</cp:coreProperties>
</file>